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33" r:id="rId2"/>
    <p:sldId id="258" r:id="rId3"/>
    <p:sldId id="326" r:id="rId4"/>
    <p:sldId id="354" r:id="rId5"/>
    <p:sldId id="337" r:id="rId6"/>
    <p:sldId id="483" r:id="rId7"/>
    <p:sldId id="497" r:id="rId8"/>
    <p:sldId id="498" r:id="rId9"/>
    <p:sldId id="376" r:id="rId10"/>
    <p:sldId id="378" r:id="rId11"/>
    <p:sldId id="484" r:id="rId12"/>
    <p:sldId id="395" r:id="rId13"/>
    <p:sldId id="476"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showGuides="1">
      <p:cViewPr varScale="1">
        <p:scale>
          <a:sx n="68" d="100"/>
          <a:sy n="68" d="100"/>
        </p:scale>
        <p:origin x="616"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E. Karlsson" userId="ec881024-70e0-4ee0-a314-c141572b3ee9" providerId="ADAL" clId="{65B4D163-F4A8-4990-BA83-32902B3D9ED4}"/>
    <pc:docChg chg="custSel delSld modSld">
      <pc:chgData name="Magnus E. Karlsson" userId="ec881024-70e0-4ee0-a314-c141572b3ee9" providerId="ADAL" clId="{65B4D163-F4A8-4990-BA83-32902B3D9ED4}" dt="2019-04-30T11:33:00.790" v="740" actId="20577"/>
      <pc:docMkLst>
        <pc:docMk/>
      </pc:docMkLst>
      <pc:sldChg chg="addSp delSp del">
        <pc:chgData name="Magnus E. Karlsson" userId="ec881024-70e0-4ee0-a314-c141572b3ee9" providerId="ADAL" clId="{65B4D163-F4A8-4990-BA83-32902B3D9ED4}" dt="2019-04-29T20:43:15.488" v="401" actId="2696"/>
        <pc:sldMkLst>
          <pc:docMk/>
          <pc:sldMk cId="4099974988" sldId="256"/>
        </pc:sldMkLst>
        <pc:picChg chg="add del">
          <ac:chgData name="Magnus E. Karlsson" userId="ec881024-70e0-4ee0-a314-c141572b3ee9" providerId="ADAL" clId="{65B4D163-F4A8-4990-BA83-32902B3D9ED4}" dt="2019-04-29T20:39:51.521" v="271"/>
          <ac:picMkLst>
            <pc:docMk/>
            <pc:sldMk cId="4099974988" sldId="256"/>
            <ac:picMk id="11" creationId="{BAE0F899-B6FA-4401-ABB1-41960C807AF5}"/>
          </ac:picMkLst>
        </pc:picChg>
      </pc:sldChg>
      <pc:sldChg chg="modTransition">
        <pc:chgData name="Magnus E. Karlsson" userId="ec881024-70e0-4ee0-a314-c141572b3ee9" providerId="ADAL" clId="{65B4D163-F4A8-4990-BA83-32902B3D9ED4}" dt="2019-04-30T11:32:50.972" v="739"/>
        <pc:sldMkLst>
          <pc:docMk/>
          <pc:sldMk cId="3786365258" sldId="258"/>
        </pc:sldMkLst>
      </pc:sldChg>
      <pc:sldChg chg="modSp">
        <pc:chgData name="Magnus E. Karlsson" userId="ec881024-70e0-4ee0-a314-c141572b3ee9" providerId="ADAL" clId="{65B4D163-F4A8-4990-BA83-32902B3D9ED4}" dt="2019-04-30T11:33:00.790" v="740" actId="20577"/>
        <pc:sldMkLst>
          <pc:docMk/>
          <pc:sldMk cId="230006859" sldId="326"/>
        </pc:sldMkLst>
        <pc:spChg chg="mod">
          <ac:chgData name="Magnus E. Karlsson" userId="ec881024-70e0-4ee0-a314-c141572b3ee9" providerId="ADAL" clId="{65B4D163-F4A8-4990-BA83-32902B3D9ED4}" dt="2019-04-29T20:48:39.857" v="410" actId="20577"/>
          <ac:spMkLst>
            <pc:docMk/>
            <pc:sldMk cId="230006859" sldId="326"/>
            <ac:spMk id="7" creationId="{00000000-0000-0000-0000-000000000000}"/>
          </ac:spMkLst>
        </pc:spChg>
        <pc:spChg chg="mod">
          <ac:chgData name="Magnus E. Karlsson" userId="ec881024-70e0-4ee0-a314-c141572b3ee9" providerId="ADAL" clId="{65B4D163-F4A8-4990-BA83-32902B3D9ED4}" dt="2019-04-30T11:33:00.790" v="740" actId="20577"/>
          <ac:spMkLst>
            <pc:docMk/>
            <pc:sldMk cId="230006859" sldId="326"/>
            <ac:spMk id="13" creationId="{00000000-0000-0000-0000-000000000000}"/>
          </ac:spMkLst>
        </pc:spChg>
      </pc:sldChg>
      <pc:sldChg chg="modSp">
        <pc:chgData name="Magnus E. Karlsson" userId="ec881024-70e0-4ee0-a314-c141572b3ee9" providerId="ADAL" clId="{65B4D163-F4A8-4990-BA83-32902B3D9ED4}" dt="2019-04-30T11:21:56.896" v="553" actId="20577"/>
        <pc:sldMkLst>
          <pc:docMk/>
          <pc:sldMk cId="3517631007" sldId="337"/>
        </pc:sldMkLst>
        <pc:spChg chg="mod">
          <ac:chgData name="Magnus E. Karlsson" userId="ec881024-70e0-4ee0-a314-c141572b3ee9" providerId="ADAL" clId="{65B4D163-F4A8-4990-BA83-32902B3D9ED4}" dt="2019-04-30T11:21:56.896" v="553" actId="20577"/>
          <ac:spMkLst>
            <pc:docMk/>
            <pc:sldMk cId="3517631007" sldId="337"/>
            <ac:spMk id="7" creationId="{00000000-0000-0000-0000-000000000000}"/>
          </ac:spMkLst>
        </pc:spChg>
      </pc:sldChg>
      <pc:sldChg chg="modSp">
        <pc:chgData name="Magnus E. Karlsson" userId="ec881024-70e0-4ee0-a314-c141572b3ee9" providerId="ADAL" clId="{65B4D163-F4A8-4990-BA83-32902B3D9ED4}" dt="2019-04-29T20:49:28.151" v="415" actId="20577"/>
        <pc:sldMkLst>
          <pc:docMk/>
          <pc:sldMk cId="3070146787" sldId="354"/>
        </pc:sldMkLst>
        <pc:spChg chg="mod">
          <ac:chgData name="Magnus E. Karlsson" userId="ec881024-70e0-4ee0-a314-c141572b3ee9" providerId="ADAL" clId="{65B4D163-F4A8-4990-BA83-32902B3D9ED4}" dt="2019-04-29T20:43:53.277" v="402" actId="790"/>
          <ac:spMkLst>
            <pc:docMk/>
            <pc:sldMk cId="3070146787" sldId="354"/>
            <ac:spMk id="2" creationId="{00000000-0000-0000-0000-000000000000}"/>
          </ac:spMkLst>
        </pc:spChg>
        <pc:spChg chg="mod">
          <ac:chgData name="Magnus E. Karlsson" userId="ec881024-70e0-4ee0-a314-c141572b3ee9" providerId="ADAL" clId="{65B4D163-F4A8-4990-BA83-32902B3D9ED4}" dt="2019-04-29T20:44:03.635" v="403" actId="790"/>
          <ac:spMkLst>
            <pc:docMk/>
            <pc:sldMk cId="3070146787" sldId="354"/>
            <ac:spMk id="3" creationId="{00000000-0000-0000-0000-000000000000}"/>
          </ac:spMkLst>
        </pc:spChg>
        <pc:spChg chg="mod">
          <ac:chgData name="Magnus E. Karlsson" userId="ec881024-70e0-4ee0-a314-c141572b3ee9" providerId="ADAL" clId="{65B4D163-F4A8-4990-BA83-32902B3D9ED4}" dt="2019-04-29T20:49:28.151" v="415" actId="20577"/>
          <ac:spMkLst>
            <pc:docMk/>
            <pc:sldMk cId="3070146787" sldId="354"/>
            <ac:spMk id="8" creationId="{5BFB4920-A69E-4DC2-ADB6-3144CAD20535}"/>
          </ac:spMkLst>
        </pc:spChg>
      </pc:sldChg>
      <pc:sldChg chg="modSp">
        <pc:chgData name="Magnus E. Karlsson" userId="ec881024-70e0-4ee0-a314-c141572b3ee9" providerId="ADAL" clId="{65B4D163-F4A8-4990-BA83-32902B3D9ED4}" dt="2019-04-30T11:26:25.917" v="602" actId="20577"/>
        <pc:sldMkLst>
          <pc:docMk/>
          <pc:sldMk cId="3288686626" sldId="376"/>
        </pc:sldMkLst>
        <pc:spChg chg="mod">
          <ac:chgData name="Magnus E. Karlsson" userId="ec881024-70e0-4ee0-a314-c141572b3ee9" providerId="ADAL" clId="{65B4D163-F4A8-4990-BA83-32902B3D9ED4}" dt="2019-04-29T20:56:30.668" v="459" actId="20577"/>
          <ac:spMkLst>
            <pc:docMk/>
            <pc:sldMk cId="3288686626" sldId="376"/>
            <ac:spMk id="3" creationId="{00000000-0000-0000-0000-000000000000}"/>
          </ac:spMkLst>
        </pc:spChg>
        <pc:spChg chg="mod">
          <ac:chgData name="Magnus E. Karlsson" userId="ec881024-70e0-4ee0-a314-c141572b3ee9" providerId="ADAL" clId="{65B4D163-F4A8-4990-BA83-32902B3D9ED4}" dt="2019-04-30T11:26:25.917" v="602" actId="20577"/>
          <ac:spMkLst>
            <pc:docMk/>
            <pc:sldMk cId="3288686626" sldId="376"/>
            <ac:spMk id="7" creationId="{00000000-0000-0000-0000-000000000000}"/>
          </ac:spMkLst>
        </pc:spChg>
      </pc:sldChg>
      <pc:sldChg chg="modSp">
        <pc:chgData name="Magnus E. Karlsson" userId="ec881024-70e0-4ee0-a314-c141572b3ee9" providerId="ADAL" clId="{65B4D163-F4A8-4990-BA83-32902B3D9ED4}" dt="2019-04-30T11:28:13.450" v="637" actId="20577"/>
        <pc:sldMkLst>
          <pc:docMk/>
          <pc:sldMk cId="1118213531" sldId="378"/>
        </pc:sldMkLst>
        <pc:spChg chg="mod">
          <ac:chgData name="Magnus E. Karlsson" userId="ec881024-70e0-4ee0-a314-c141572b3ee9" providerId="ADAL" clId="{65B4D163-F4A8-4990-BA83-32902B3D9ED4}" dt="2019-04-30T11:28:13.450" v="637" actId="20577"/>
          <ac:spMkLst>
            <pc:docMk/>
            <pc:sldMk cId="1118213531" sldId="378"/>
            <ac:spMk id="7" creationId="{00000000-0000-0000-0000-000000000000}"/>
          </ac:spMkLst>
        </pc:spChg>
      </pc:sldChg>
      <pc:sldChg chg="modSp">
        <pc:chgData name="Magnus E. Karlsson" userId="ec881024-70e0-4ee0-a314-c141572b3ee9" providerId="ADAL" clId="{65B4D163-F4A8-4990-BA83-32902B3D9ED4}" dt="2019-04-30T11:30:11.881" v="678" actId="20577"/>
        <pc:sldMkLst>
          <pc:docMk/>
          <pc:sldMk cId="1193798651" sldId="395"/>
        </pc:sldMkLst>
        <pc:spChg chg="mod">
          <ac:chgData name="Magnus E. Karlsson" userId="ec881024-70e0-4ee0-a314-c141572b3ee9" providerId="ADAL" clId="{65B4D163-F4A8-4990-BA83-32902B3D9ED4}" dt="2019-04-29T20:27:50.108" v="46" actId="20577"/>
          <ac:spMkLst>
            <pc:docMk/>
            <pc:sldMk cId="1193798651" sldId="395"/>
            <ac:spMk id="2" creationId="{00000000-0000-0000-0000-000000000000}"/>
          </ac:spMkLst>
        </pc:spChg>
        <pc:spChg chg="mod">
          <ac:chgData name="Magnus E. Karlsson" userId="ec881024-70e0-4ee0-a314-c141572b3ee9" providerId="ADAL" clId="{65B4D163-F4A8-4990-BA83-32902B3D9ED4}" dt="2019-04-30T11:30:11.881" v="678" actId="20577"/>
          <ac:spMkLst>
            <pc:docMk/>
            <pc:sldMk cId="1193798651" sldId="395"/>
            <ac:spMk id="3" creationId="{00000000-0000-0000-0000-000000000000}"/>
          </ac:spMkLst>
        </pc:spChg>
        <pc:spChg chg="mod">
          <ac:chgData name="Magnus E. Karlsson" userId="ec881024-70e0-4ee0-a314-c141572b3ee9" providerId="ADAL" clId="{65B4D163-F4A8-4990-BA83-32902B3D9ED4}" dt="2019-04-29T20:27:04.605" v="8" actId="20577"/>
          <ac:spMkLst>
            <pc:docMk/>
            <pc:sldMk cId="1193798651" sldId="395"/>
            <ac:spMk id="48" creationId="{00000000-0000-0000-0000-000000000000}"/>
          </ac:spMkLst>
        </pc:spChg>
        <pc:spChg chg="mod">
          <ac:chgData name="Magnus E. Karlsson" userId="ec881024-70e0-4ee0-a314-c141572b3ee9" providerId="ADAL" clId="{65B4D163-F4A8-4990-BA83-32902B3D9ED4}" dt="2019-04-29T20:27:33.204" v="40" actId="20577"/>
          <ac:spMkLst>
            <pc:docMk/>
            <pc:sldMk cId="1193798651" sldId="395"/>
            <ac:spMk id="49" creationId="{00000000-0000-0000-0000-000000000000}"/>
          </ac:spMkLst>
        </pc:spChg>
        <pc:spChg chg="mod">
          <ac:chgData name="Magnus E. Karlsson" userId="ec881024-70e0-4ee0-a314-c141572b3ee9" providerId="ADAL" clId="{65B4D163-F4A8-4990-BA83-32902B3D9ED4}" dt="2019-04-29T20:27:11.364" v="16" actId="20577"/>
          <ac:spMkLst>
            <pc:docMk/>
            <pc:sldMk cId="1193798651" sldId="395"/>
            <ac:spMk id="50" creationId="{00000000-0000-0000-0000-000000000000}"/>
          </ac:spMkLst>
        </pc:spChg>
        <pc:spChg chg="mod">
          <ac:chgData name="Magnus E. Karlsson" userId="ec881024-70e0-4ee0-a314-c141572b3ee9" providerId="ADAL" clId="{65B4D163-F4A8-4990-BA83-32902B3D9ED4}" dt="2019-04-29T20:27:27.171" v="32" actId="20577"/>
          <ac:spMkLst>
            <pc:docMk/>
            <pc:sldMk cId="1193798651" sldId="395"/>
            <ac:spMk id="51" creationId="{00000000-0000-0000-0000-000000000000}"/>
          </ac:spMkLst>
        </pc:spChg>
        <pc:spChg chg="mod">
          <ac:chgData name="Magnus E. Karlsson" userId="ec881024-70e0-4ee0-a314-c141572b3ee9" providerId="ADAL" clId="{65B4D163-F4A8-4990-BA83-32902B3D9ED4}" dt="2019-04-29T20:27:19.683" v="24" actId="20577"/>
          <ac:spMkLst>
            <pc:docMk/>
            <pc:sldMk cId="1193798651" sldId="395"/>
            <ac:spMk id="52" creationId="{00000000-0000-0000-0000-000000000000}"/>
          </ac:spMkLst>
        </pc:spChg>
      </pc:sldChg>
      <pc:sldChg chg="modSp">
        <pc:chgData name="Magnus E. Karlsson" userId="ec881024-70e0-4ee0-a314-c141572b3ee9" providerId="ADAL" clId="{65B4D163-F4A8-4990-BA83-32902B3D9ED4}" dt="2019-04-29T20:42:23.091" v="400" actId="790"/>
        <pc:sldMkLst>
          <pc:docMk/>
          <pc:sldMk cId="1452169517" sldId="433"/>
        </pc:sldMkLst>
        <pc:spChg chg="mod">
          <ac:chgData name="Magnus E. Karlsson" userId="ec881024-70e0-4ee0-a314-c141572b3ee9" providerId="ADAL" clId="{65B4D163-F4A8-4990-BA83-32902B3D9ED4}" dt="2019-04-29T20:42:23.091" v="400" actId="790"/>
          <ac:spMkLst>
            <pc:docMk/>
            <pc:sldMk cId="1452169517" sldId="433"/>
            <ac:spMk id="6" creationId="{00000000-0000-0000-0000-000000000000}"/>
          </ac:spMkLst>
        </pc:spChg>
        <pc:spChg chg="mod">
          <ac:chgData name="Magnus E. Karlsson" userId="ec881024-70e0-4ee0-a314-c141572b3ee9" providerId="ADAL" clId="{65B4D163-F4A8-4990-BA83-32902B3D9ED4}" dt="2019-04-29T20:41:28.328" v="309" actId="20577"/>
          <ac:spMkLst>
            <pc:docMk/>
            <pc:sldMk cId="1452169517" sldId="433"/>
            <ac:spMk id="7" creationId="{00000000-0000-0000-0000-000000000000}"/>
          </ac:spMkLst>
        </pc:spChg>
        <pc:spChg chg="mod">
          <ac:chgData name="Magnus E. Karlsson" userId="ec881024-70e0-4ee0-a314-c141572b3ee9" providerId="ADAL" clId="{65B4D163-F4A8-4990-BA83-32902B3D9ED4}" dt="2019-04-29T20:41:05.449" v="285" actId="20577"/>
          <ac:spMkLst>
            <pc:docMk/>
            <pc:sldMk cId="1452169517" sldId="433"/>
            <ac:spMk id="8" creationId="{00000000-0000-0000-0000-000000000000}"/>
          </ac:spMkLst>
        </pc:spChg>
        <pc:spChg chg="mod">
          <ac:chgData name="Magnus E. Karlsson" userId="ec881024-70e0-4ee0-a314-c141572b3ee9" providerId="ADAL" clId="{65B4D163-F4A8-4990-BA83-32902B3D9ED4}" dt="2019-04-29T20:42:04.489" v="399" actId="20577"/>
          <ac:spMkLst>
            <pc:docMk/>
            <pc:sldMk cId="1452169517" sldId="433"/>
            <ac:spMk id="9" creationId="{00000000-0000-0000-0000-000000000000}"/>
          </ac:spMkLst>
        </pc:spChg>
      </pc:sldChg>
      <pc:sldChg chg="delSp modSp">
        <pc:chgData name="Magnus E. Karlsson" userId="ec881024-70e0-4ee0-a314-c141572b3ee9" providerId="ADAL" clId="{65B4D163-F4A8-4990-BA83-32902B3D9ED4}" dt="2019-04-30T11:32:29.828" v="738" actId="1076"/>
        <pc:sldMkLst>
          <pc:docMk/>
          <pc:sldMk cId="878886899" sldId="476"/>
        </pc:sldMkLst>
        <pc:spChg chg="mod">
          <ac:chgData name="Magnus E. Karlsson" userId="ec881024-70e0-4ee0-a314-c141572b3ee9" providerId="ADAL" clId="{65B4D163-F4A8-4990-BA83-32902B3D9ED4}" dt="2019-04-30T11:32:09.680" v="733" actId="20577"/>
          <ac:spMkLst>
            <pc:docMk/>
            <pc:sldMk cId="878886899" sldId="476"/>
            <ac:spMk id="3" creationId="{00000000-0000-0000-0000-000000000000}"/>
          </ac:spMkLst>
        </pc:spChg>
        <pc:spChg chg="mod">
          <ac:chgData name="Magnus E. Karlsson" userId="ec881024-70e0-4ee0-a314-c141572b3ee9" providerId="ADAL" clId="{65B4D163-F4A8-4990-BA83-32902B3D9ED4}" dt="2019-04-30T11:32:18.905" v="735" actId="20577"/>
          <ac:spMkLst>
            <pc:docMk/>
            <pc:sldMk cId="878886899" sldId="476"/>
            <ac:spMk id="7" creationId="{00000000-0000-0000-0000-000000000000}"/>
          </ac:spMkLst>
        </pc:spChg>
        <pc:spChg chg="del">
          <ac:chgData name="Magnus E. Karlsson" userId="ec881024-70e0-4ee0-a314-c141572b3ee9" providerId="ADAL" clId="{65B4D163-F4A8-4990-BA83-32902B3D9ED4}" dt="2019-04-30T11:32:16.041" v="734" actId="478"/>
          <ac:spMkLst>
            <pc:docMk/>
            <pc:sldMk cId="878886899" sldId="476"/>
            <ac:spMk id="13" creationId="{00000000-0000-0000-0000-000000000000}"/>
          </ac:spMkLst>
        </pc:spChg>
        <pc:picChg chg="mod">
          <ac:chgData name="Magnus E. Karlsson" userId="ec881024-70e0-4ee0-a314-c141572b3ee9" providerId="ADAL" clId="{65B4D163-F4A8-4990-BA83-32902B3D9ED4}" dt="2019-04-30T11:32:29.828" v="738" actId="1076"/>
          <ac:picMkLst>
            <pc:docMk/>
            <pc:sldMk cId="878886899" sldId="476"/>
            <ac:picMk id="8" creationId="{00000000-0000-0000-0000-000000000000}"/>
          </ac:picMkLst>
        </pc:picChg>
        <pc:cxnChg chg="del">
          <ac:chgData name="Magnus E. Karlsson" userId="ec881024-70e0-4ee0-a314-c141572b3ee9" providerId="ADAL" clId="{65B4D163-F4A8-4990-BA83-32902B3D9ED4}" dt="2019-04-30T11:32:23.535" v="737" actId="478"/>
          <ac:cxnSpMkLst>
            <pc:docMk/>
            <pc:sldMk cId="878886899" sldId="476"/>
            <ac:cxnSpMk id="9" creationId="{00000000-0000-0000-0000-000000000000}"/>
          </ac:cxnSpMkLst>
        </pc:cxnChg>
        <pc:cxnChg chg="del">
          <ac:chgData name="Magnus E. Karlsson" userId="ec881024-70e0-4ee0-a314-c141572b3ee9" providerId="ADAL" clId="{65B4D163-F4A8-4990-BA83-32902B3D9ED4}" dt="2019-04-30T11:32:21.471" v="736" actId="478"/>
          <ac:cxnSpMkLst>
            <pc:docMk/>
            <pc:sldMk cId="878886899" sldId="476"/>
            <ac:cxnSpMk id="11" creationId="{00000000-0000-0000-0000-000000000000}"/>
          </ac:cxnSpMkLst>
        </pc:cxnChg>
      </pc:sldChg>
      <pc:sldChg chg="delSp modSp">
        <pc:chgData name="Magnus E. Karlsson" userId="ec881024-70e0-4ee0-a314-c141572b3ee9" providerId="ADAL" clId="{65B4D163-F4A8-4990-BA83-32902B3D9ED4}" dt="2019-04-29T20:52:57.518" v="442" actId="20577"/>
        <pc:sldMkLst>
          <pc:docMk/>
          <pc:sldMk cId="3960467121" sldId="483"/>
        </pc:sldMkLst>
        <pc:spChg chg="mod">
          <ac:chgData name="Magnus E. Karlsson" userId="ec881024-70e0-4ee0-a314-c141572b3ee9" providerId="ADAL" clId="{65B4D163-F4A8-4990-BA83-32902B3D9ED4}" dt="2019-04-29T20:36:02.036" v="219" actId="20577"/>
          <ac:spMkLst>
            <pc:docMk/>
            <pc:sldMk cId="3960467121" sldId="483"/>
            <ac:spMk id="2" creationId="{00000000-0000-0000-0000-000000000000}"/>
          </ac:spMkLst>
        </pc:spChg>
        <pc:spChg chg="mod">
          <ac:chgData name="Magnus E. Karlsson" userId="ec881024-70e0-4ee0-a314-c141572b3ee9" providerId="ADAL" clId="{65B4D163-F4A8-4990-BA83-32902B3D9ED4}" dt="2019-04-29T20:52:57.518" v="442" actId="20577"/>
          <ac:spMkLst>
            <pc:docMk/>
            <pc:sldMk cId="3960467121" sldId="483"/>
            <ac:spMk id="3" creationId="{00000000-0000-0000-0000-000000000000}"/>
          </ac:spMkLst>
        </pc:spChg>
        <pc:spChg chg="del mod">
          <ac:chgData name="Magnus E. Karlsson" userId="ec881024-70e0-4ee0-a314-c141572b3ee9" providerId="ADAL" clId="{65B4D163-F4A8-4990-BA83-32902B3D9ED4}" dt="2019-04-29T20:44:36.134" v="406" actId="478"/>
          <ac:spMkLst>
            <pc:docMk/>
            <pc:sldMk cId="3960467121" sldId="483"/>
            <ac:spMk id="14" creationId="{00000000-0000-0000-0000-000000000000}"/>
          </ac:spMkLst>
        </pc:spChg>
      </pc:sldChg>
      <pc:sldChg chg="modSp">
        <pc:chgData name="Magnus E. Karlsson" userId="ec881024-70e0-4ee0-a314-c141572b3ee9" providerId="ADAL" clId="{65B4D163-F4A8-4990-BA83-32902B3D9ED4}" dt="2019-04-29T20:54:19.952" v="452" actId="20577"/>
        <pc:sldMkLst>
          <pc:docMk/>
          <pc:sldMk cId="2073078662" sldId="497"/>
        </pc:sldMkLst>
        <pc:spChg chg="mod">
          <ac:chgData name="Magnus E. Karlsson" userId="ec881024-70e0-4ee0-a314-c141572b3ee9" providerId="ADAL" clId="{65B4D163-F4A8-4990-BA83-32902B3D9ED4}" dt="2019-04-29T20:54:19.952" v="452" actId="20577"/>
          <ac:spMkLst>
            <pc:docMk/>
            <pc:sldMk cId="2073078662" sldId="497"/>
            <ac:spMk id="7" creationId="{00000000-0000-0000-0000-000000000000}"/>
          </ac:spMkLst>
        </pc:spChg>
      </pc:sldChg>
      <pc:sldChg chg="modSp">
        <pc:chgData name="Magnus E. Karlsson" userId="ec881024-70e0-4ee0-a314-c141572b3ee9" providerId="ADAL" clId="{65B4D163-F4A8-4990-BA83-32902B3D9ED4}" dt="2019-04-29T20:55:54.245" v="454" actId="20577"/>
        <pc:sldMkLst>
          <pc:docMk/>
          <pc:sldMk cId="2606659180" sldId="498"/>
        </pc:sldMkLst>
        <pc:spChg chg="mod">
          <ac:chgData name="Magnus E. Karlsson" userId="ec881024-70e0-4ee0-a314-c141572b3ee9" providerId="ADAL" clId="{65B4D163-F4A8-4990-BA83-32902B3D9ED4}" dt="2019-04-29T20:36:17.325" v="267" actId="20577"/>
          <ac:spMkLst>
            <pc:docMk/>
            <pc:sldMk cId="2606659180" sldId="498"/>
            <ac:spMk id="2" creationId="{00000000-0000-0000-0000-000000000000}"/>
          </ac:spMkLst>
        </pc:spChg>
        <pc:spChg chg="mod">
          <ac:chgData name="Magnus E. Karlsson" userId="ec881024-70e0-4ee0-a314-c141572b3ee9" providerId="ADAL" clId="{65B4D163-F4A8-4990-BA83-32902B3D9ED4}" dt="2019-04-29T20:55:54.245" v="454" actId="20577"/>
          <ac:spMkLst>
            <pc:docMk/>
            <pc:sldMk cId="2606659180" sldId="49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5/6/2019</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5/6/2019</a:t>
            </a:fld>
            <a:endParaRPr lang="en-US" dirty="0"/>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58813" y="746125"/>
            <a:ext cx="6629401" cy="372903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3A94E69C-C28A-4BE6-BE89-71D8FB2035FD}" type="slidenum">
              <a:rPr lang="en-US" smtClean="0"/>
              <a:t>1</a:t>
            </a:fld>
            <a:endParaRPr lang="en-US" dirty="0"/>
          </a:p>
        </p:txBody>
      </p:sp>
    </p:spTree>
    <p:extLst>
      <p:ext uri="{BB962C8B-B14F-4D97-AF65-F5344CB8AC3E}">
        <p14:creationId xmlns:p14="http://schemas.microsoft.com/office/powerpoint/2010/main" val="94323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Ludvika</a:t>
            </a:r>
            <a:r>
              <a:rPr lang="en-US" dirty="0"/>
              <a:t> has a long and successful history which definitely should be pointed out. It is a big trap to just talk about bushings and tap-changers because we are small in a comparison to certain other manufacturers but </a:t>
            </a:r>
            <a:r>
              <a:rPr lang="en-US" b="1" dirty="0"/>
              <a:t>second to none</a:t>
            </a:r>
            <a:r>
              <a:rPr lang="en-US" dirty="0"/>
              <a:t> if we see ourselves as representatives of the entire ABB </a:t>
            </a:r>
            <a:r>
              <a:rPr lang="en-US" dirty="0" err="1"/>
              <a:t>Ludvika</a:t>
            </a:r>
            <a:r>
              <a:rPr lang="en-US" dirty="0"/>
              <a:t>.</a:t>
            </a:r>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3</a:t>
            </a:fld>
            <a:endParaRPr lang="en-US"/>
          </a:p>
        </p:txBody>
      </p:sp>
    </p:spTree>
    <p:extLst>
      <p:ext uri="{BB962C8B-B14F-4D97-AF65-F5344CB8AC3E}">
        <p14:creationId xmlns:p14="http://schemas.microsoft.com/office/powerpoint/2010/main" val="159045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Details of explanation depend heavily on the audience!</a:t>
            </a:r>
          </a:p>
          <a:p>
            <a:endParaRPr lang="en-US" dirty="0"/>
          </a:p>
          <a:p>
            <a:r>
              <a:rPr lang="en-US" dirty="0"/>
              <a:t>The most common number of steps are 17, 19, 21 and 33 (U.S). Sweden uses 17 and 19 positions.</a:t>
            </a:r>
            <a:r>
              <a:rPr lang="en-US" baseline="0" dirty="0"/>
              <a:t> </a:t>
            </a:r>
            <a:r>
              <a:rPr lang="en-US" dirty="0"/>
              <a:t>United states uses LV regulation, all other countries has HV regulation as shown.</a:t>
            </a:r>
          </a:p>
          <a:p>
            <a:endParaRPr lang="en-US" dirty="0"/>
          </a:p>
          <a:p>
            <a:r>
              <a:rPr lang="en-US" dirty="0"/>
              <a:t>Ask for typical operating frequency at the utility you are visiting, in order get the discussion going.</a:t>
            </a:r>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5</a:t>
            </a:fld>
            <a:endParaRPr lang="en-US"/>
          </a:p>
        </p:txBody>
      </p:sp>
    </p:spTree>
    <p:extLst>
      <p:ext uri="{BB962C8B-B14F-4D97-AF65-F5344CB8AC3E}">
        <p14:creationId xmlns:p14="http://schemas.microsoft.com/office/powerpoint/2010/main" val="221713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Point out the difference in physical distances, indicated by the dotted lines.</a:t>
            </a:r>
          </a:p>
          <a:p>
            <a:r>
              <a:rPr lang="en-US" dirty="0"/>
              <a:t>The video is used to emphasize our technical expertise and that we test beyond what the international standard requires.</a:t>
            </a:r>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6</a:t>
            </a:fld>
            <a:endParaRPr lang="en-US"/>
          </a:p>
        </p:txBody>
      </p:sp>
    </p:spTree>
    <p:extLst>
      <p:ext uri="{BB962C8B-B14F-4D97-AF65-F5344CB8AC3E}">
        <p14:creationId xmlns:p14="http://schemas.microsoft.com/office/powerpoint/2010/main" val="14778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Please refer to document 1ZSC 000 563-AAE for background to the selling points. One major effect from a bushing failure is caused by fire. RIP bushings are very unlikely to catch fire and if they do the release of energy is much different from that in an OIP bushing, see document &amp; 1ZSC 000 564-AAH. </a:t>
            </a:r>
          </a:p>
          <a:p>
            <a:r>
              <a:rPr lang="en-US" dirty="0"/>
              <a:t>Last point is important as some manufactures take a shortcut</a:t>
            </a:r>
            <a:r>
              <a:rPr lang="en-US" baseline="0" dirty="0"/>
              <a:t> by filling the space between core and insulator with mineral oil or SF6 gas. This is allowed by the IEC standard but not what asset owners like to have</a:t>
            </a:r>
            <a:endParaRPr lang="en-US" dirty="0"/>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7</a:t>
            </a:fld>
            <a:endParaRPr lang="en-US"/>
          </a:p>
        </p:txBody>
      </p:sp>
    </p:spTree>
    <p:extLst>
      <p:ext uri="{BB962C8B-B14F-4D97-AF65-F5344CB8AC3E}">
        <p14:creationId xmlns:p14="http://schemas.microsoft.com/office/powerpoint/2010/main" val="316160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Point out the difference in physical distances, indicated by the dotted lines.</a:t>
            </a:r>
          </a:p>
          <a:p>
            <a:r>
              <a:rPr lang="en-US" dirty="0"/>
              <a:t>The video is used to emphasize our technical expertise and that we test beyond what the international standard requires.</a:t>
            </a:r>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8</a:t>
            </a:fld>
            <a:endParaRPr lang="en-US"/>
          </a:p>
        </p:txBody>
      </p:sp>
    </p:spTree>
    <p:extLst>
      <p:ext uri="{BB962C8B-B14F-4D97-AF65-F5344CB8AC3E}">
        <p14:creationId xmlns:p14="http://schemas.microsoft.com/office/powerpoint/2010/main" val="21737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Most people are already aware of the technology following the propaganda from others. It is often a good strategy to have the attitude that </a:t>
            </a:r>
            <a:r>
              <a:rPr lang="en-US" b="1" dirty="0"/>
              <a:t>“The choice is yours” </a:t>
            </a:r>
            <a:r>
              <a:rPr lang="en-US" dirty="0"/>
              <a:t>; I.e. Either vacuum technology with is advantages detailed above (and disadvantages – more complex), or traditional technology with its advantages (less complex &amp; well proven) and disadvantages (more overhaul). </a:t>
            </a:r>
          </a:p>
          <a:p>
            <a:endParaRPr lang="en-US" dirty="0"/>
          </a:p>
          <a:p>
            <a:r>
              <a:rPr lang="en-US" dirty="0"/>
              <a:t>The 2nd selling point refers to the fact that clean oil has greater dielectric strength than contaminated oil.</a:t>
            </a:r>
          </a:p>
          <a:p>
            <a:r>
              <a:rPr lang="en-US" dirty="0"/>
              <a:t>The 3rd selling point refer to the fact that vacuum interrupters have a very  fast dielectric recovery. This facilitates better optimization of tap-changers for each application and improves cost effectiveness and reduces the overall size of the transformer. This is particularly important for demanding applications such as HVDC converter transformers where steep zero crossing current curves translate into a need for greater contact gaps in traditional technology.</a:t>
            </a:r>
          </a:p>
          <a:p>
            <a:r>
              <a:rPr lang="en-US" dirty="0"/>
              <a:t>4th selling point: Ester insulation fluids are becoming increasingly important as the industry are seeking ways to reduce environmental footprint and reduce the consequences from transformer failures. An extensive ester verification program has been carried through to establish technical data for BIOTEMP®  and MIDEL 7131 applications, since the </a:t>
            </a:r>
            <a:r>
              <a:rPr lang="en-US" dirty="0" err="1"/>
              <a:t>dielectrical</a:t>
            </a:r>
            <a:r>
              <a:rPr lang="en-US" dirty="0"/>
              <a:t> behavior is not the same for esters as for mineral oil. Restrictions apply. Only VUCG is qualified so far.</a:t>
            </a:r>
          </a:p>
          <a:p>
            <a:endParaRPr lang="en-US" dirty="0"/>
          </a:p>
          <a:p>
            <a:r>
              <a:rPr lang="en-US" dirty="0"/>
              <a:t>Depending on the situation, it may be good to expand the discussion about the following subjects:</a:t>
            </a:r>
          </a:p>
          <a:p>
            <a:pPr marL="171450" indent="-171450">
              <a:buFont typeface="Arial" panose="020B0604020202020204" pitchFamily="34" charset="0"/>
              <a:buChar char="•"/>
            </a:pPr>
            <a:r>
              <a:rPr lang="en-US" dirty="0"/>
              <a:t>600 000 operations life time of Vacuum Interrupter</a:t>
            </a:r>
          </a:p>
          <a:p>
            <a:pPr marL="171450" indent="-171450">
              <a:buFont typeface="Arial" panose="020B0604020202020204" pitchFamily="34" charset="0"/>
              <a:buChar char="•"/>
            </a:pPr>
            <a:r>
              <a:rPr lang="en-US" dirty="0"/>
              <a:t>1 200 000 life time of diverter switch mechanism</a:t>
            </a:r>
          </a:p>
          <a:p>
            <a:pPr marL="171450" indent="-171450">
              <a:buFont typeface="Arial" panose="020B0604020202020204" pitchFamily="34" charset="0"/>
              <a:buChar char="•"/>
            </a:pPr>
            <a:r>
              <a:rPr lang="en-US" dirty="0"/>
              <a:t>Over 100 years of </a:t>
            </a:r>
            <a:r>
              <a:rPr lang="en-US" b="1" dirty="0"/>
              <a:t>experience</a:t>
            </a:r>
            <a:r>
              <a:rPr lang="en-US" dirty="0"/>
              <a:t> in transmission and distribution</a:t>
            </a:r>
          </a:p>
          <a:p>
            <a:pPr marL="171450" indent="-171450">
              <a:buFont typeface="Arial" panose="020B0604020202020204" pitchFamily="34" charset="0"/>
              <a:buChar char="•"/>
            </a:pPr>
            <a:r>
              <a:rPr lang="en-US" dirty="0"/>
              <a:t>Vacuum bottles, based on 35 years of ABB </a:t>
            </a:r>
            <a:r>
              <a:rPr lang="en-US" b="1" dirty="0"/>
              <a:t>experience</a:t>
            </a:r>
            <a:r>
              <a:rPr lang="en-US" dirty="0"/>
              <a:t> and millions of successfully delivered units</a:t>
            </a:r>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9</a:t>
            </a:fld>
            <a:endParaRPr lang="en-US"/>
          </a:p>
        </p:txBody>
      </p:sp>
    </p:spTree>
    <p:extLst>
      <p:ext uri="{BB962C8B-B14F-4D97-AF65-F5344CB8AC3E}">
        <p14:creationId xmlns:p14="http://schemas.microsoft.com/office/powerpoint/2010/main" val="99151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Transformer at EGAT Thailand upgrading from UCGRT 650/1050/C to vacuum VUCG. June 17, 2009. The video only shows upgrading of one diverter switch but all three were changed. 200 MVA, 230 / 121 kV Auto transformer. Built and commissioned in 2004 by ABB Thailand. Name of site is </a:t>
            </a:r>
            <a:r>
              <a:rPr lang="en-US" dirty="0" err="1"/>
              <a:t>Chanthaburi</a:t>
            </a:r>
            <a:r>
              <a:rPr lang="en-US" dirty="0"/>
              <a:t>, located 3 hours drive south of Bangkok. Work started at 9 am and was finished at 17.00. One hour stop because of heavy thunderstorm and rain. The unit was energized at 21.00 </a:t>
            </a:r>
            <a:r>
              <a:rPr lang="en-US" b="1" dirty="0"/>
              <a:t>the same day</a:t>
            </a:r>
            <a:r>
              <a:rPr lang="en-US" dirty="0"/>
              <a:t>.</a:t>
            </a:r>
          </a:p>
          <a:p>
            <a:endParaRPr lang="en-US" dirty="0"/>
          </a:p>
          <a:p>
            <a:r>
              <a:rPr lang="en-US" dirty="0"/>
              <a:t>+8, -12 x 1,25 %</a:t>
            </a:r>
          </a:p>
          <a:p>
            <a:r>
              <a:rPr lang="en-US" dirty="0"/>
              <a:t>BIL 650</a:t>
            </a:r>
          </a:p>
          <a:p>
            <a:r>
              <a:rPr lang="en-US" dirty="0"/>
              <a:t>21 positions</a:t>
            </a:r>
          </a:p>
          <a:p>
            <a:r>
              <a:rPr lang="en-US" dirty="0"/>
              <a:t>591 A</a:t>
            </a:r>
          </a:p>
          <a:p>
            <a:r>
              <a:rPr lang="en-US" dirty="0"/>
              <a:t>1660 V/step</a:t>
            </a:r>
          </a:p>
          <a:p>
            <a:endParaRPr lang="en-US" dirty="0"/>
          </a:p>
          <a:p>
            <a:r>
              <a:rPr lang="en-US" dirty="0"/>
              <a:t>The second video shows an upgrade in Northern Germany performed in October 2014. HVDC in one of the most demanding applications imaginable for tap-changers. </a:t>
            </a:r>
          </a:p>
          <a:p>
            <a:r>
              <a:rPr lang="en-US" dirty="0"/>
              <a:t>The three traditional UCL tap-changers had been in operations for 20 years and the asset owner wanted reduce the maintenance and therefore opted for a VUCL upgrade to be carried out during the annual outage. Point out that the installation is in the homeland of </a:t>
            </a:r>
            <a:r>
              <a:rPr lang="en-US" dirty="0" err="1"/>
              <a:t>Reinhausen</a:t>
            </a:r>
            <a:r>
              <a:rPr lang="en-US" dirty="0"/>
              <a:t>.</a:t>
            </a:r>
          </a:p>
          <a:p>
            <a:r>
              <a:rPr lang="en-US" dirty="0"/>
              <a:t>Baltic Cable One of the world's longest HVDC submarine cables (250 km) and links the Swedish and German power systems. Capacity is 600 MW at 450 kV DC. The Baltic Cable HVDC project has made it possible to postpone the construction of new power production plants and that existing production plants can be used more efficiently by the owners. Both the converter stations and the submarine cable were delivered by ABB. The in service date was December 1994.</a:t>
            </a:r>
          </a:p>
          <a:p>
            <a:endParaRPr lang="sv-SE" dirty="0"/>
          </a:p>
        </p:txBody>
      </p:sp>
      <p:sp>
        <p:nvSpPr>
          <p:cNvPr id="4" name="Slide Number Placeholder 3"/>
          <p:cNvSpPr>
            <a:spLocks noGrp="1"/>
          </p:cNvSpPr>
          <p:nvPr>
            <p:ph type="sldNum" sz="quarter" idx="10"/>
          </p:nvPr>
        </p:nvSpPr>
        <p:spPr/>
        <p:txBody>
          <a:bodyPr/>
          <a:lstStyle/>
          <a:p>
            <a:fld id="{3A94E69C-C28A-4BE6-BE89-71D8FB2035FD}" type="slidenum">
              <a:rPr lang="en-US" smtClean="0"/>
              <a:t>10</a:t>
            </a:fld>
            <a:endParaRPr lang="en-US"/>
          </a:p>
        </p:txBody>
      </p:sp>
    </p:spTree>
    <p:extLst>
      <p:ext uri="{BB962C8B-B14F-4D97-AF65-F5344CB8AC3E}">
        <p14:creationId xmlns:p14="http://schemas.microsoft.com/office/powerpoint/2010/main" val="845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744538"/>
            <a:ext cx="6615113" cy="3722687"/>
          </a:xfrm>
        </p:spPr>
      </p:sp>
      <p:sp>
        <p:nvSpPr>
          <p:cNvPr id="3" name="Notes Placeholder 2"/>
          <p:cNvSpPr>
            <a:spLocks noGrp="1"/>
          </p:cNvSpPr>
          <p:nvPr>
            <p:ph type="body" idx="1"/>
          </p:nvPr>
        </p:nvSpPr>
        <p:spPr/>
        <p:txBody>
          <a:bodyPr/>
          <a:lstStyle/>
          <a:p>
            <a:r>
              <a:rPr lang="en-US" dirty="0"/>
              <a:t>Example is ABB’s type SMD.</a:t>
            </a:r>
          </a:p>
          <a:p>
            <a:r>
              <a:rPr lang="en-US" dirty="0"/>
              <a:t>Temperature range between 70 and -40C.</a:t>
            </a:r>
          </a:p>
        </p:txBody>
      </p:sp>
      <p:sp>
        <p:nvSpPr>
          <p:cNvPr id="4" name="Slide Number Placeholder 3"/>
          <p:cNvSpPr>
            <a:spLocks noGrp="1"/>
          </p:cNvSpPr>
          <p:nvPr>
            <p:ph type="sldNum" sz="quarter" idx="10"/>
          </p:nvPr>
        </p:nvSpPr>
        <p:spPr/>
        <p:txBody>
          <a:bodyPr/>
          <a:lstStyle/>
          <a:p>
            <a:fld id="{3A94E69C-C28A-4BE6-BE89-71D8FB2035FD}" type="slidenum">
              <a:rPr lang="en-US" smtClean="0"/>
              <a:t>12</a:t>
            </a:fld>
            <a:endParaRPr lang="en-US" dirty="0"/>
          </a:p>
        </p:txBody>
      </p:sp>
    </p:spTree>
    <p:extLst>
      <p:ext uri="{BB962C8B-B14F-4D97-AF65-F5344CB8AC3E}">
        <p14:creationId xmlns:p14="http://schemas.microsoft.com/office/powerpoint/2010/main" val="4092530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 r="7"/>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7488BFE-015E-452C-932B-DB979AC8F282}"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May 6, 2019</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May 6, 2019</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May 6, 2019</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May 6, 2019</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May 6, 2019</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May 6, 2019</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May 6, 2019</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May 6, 2019</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May 6, 2019</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May 6, 2019</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May 6, 2019</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May 6, 2019</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May 6, 2019</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May 6, 2019</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May 6, 2019</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May 6, 2019</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May 6, 2019</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May 6, 2019</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372533" y="1120928"/>
            <a:ext cx="1144117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FF9C19AF-AEEF-4951-9229-7E9EBFDC8F25}" type="datetime4">
              <a:rPr lang="en-US" smtClean="0"/>
              <a:t>May 6, 2019</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5609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May 6, 2019</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May 6, 2019</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May 6, 2019</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May 6, 2019</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 id="2147483706"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tiff"/><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VDC%20OLTC%20upgrade%201ZSC000717-ACA_en_1080p_10000_rev1.mp4" TargetMode="Externa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microsoft.com/office/2007/relationships/hdphoto" Target="../media/hdphoto3.wdp"/><Relationship Id="rId5" Type="http://schemas.openxmlformats.org/officeDocument/2006/relationships/image" Target="../media/image2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23055" b="9723"/>
          <a:stretch/>
        </p:blipFill>
        <p:spPr>
          <a:xfrm>
            <a:off x="2" y="-1"/>
            <a:ext cx="12192000" cy="4805137"/>
          </a:xfrm>
        </p:spPr>
      </p:pic>
      <p:sp>
        <p:nvSpPr>
          <p:cNvPr id="8" name="Text Placeholder 7"/>
          <p:cNvSpPr>
            <a:spLocks noGrp="1"/>
          </p:cNvSpPr>
          <p:nvPr>
            <p:ph type="body" sz="quarter" idx="13"/>
          </p:nvPr>
        </p:nvSpPr>
        <p:spPr bwMode="gray"/>
        <p:txBody>
          <a:bodyPr>
            <a:normAutofit/>
          </a:bodyPr>
          <a:lstStyle/>
          <a:p>
            <a:r>
              <a:rPr lang="en-US" sz="1200" dirty="0"/>
              <a:t>ELFACK, 2019</a:t>
            </a:r>
          </a:p>
        </p:txBody>
      </p:sp>
      <p:sp>
        <p:nvSpPr>
          <p:cNvPr id="6" name="Title 5"/>
          <p:cNvSpPr>
            <a:spLocks noGrp="1"/>
          </p:cNvSpPr>
          <p:nvPr>
            <p:ph type="ctrTitle"/>
          </p:nvPr>
        </p:nvSpPr>
        <p:spPr bwMode="gray"/>
        <p:txBody>
          <a:bodyPr/>
          <a:lstStyle/>
          <a:p>
            <a:r>
              <a:rPr lang="sv-SE" sz="2400" dirty="0"/>
              <a:t>Optimering av underhåll och förnyelse av elnätet och nätreglering</a:t>
            </a:r>
          </a:p>
        </p:txBody>
      </p:sp>
      <p:sp>
        <p:nvSpPr>
          <p:cNvPr id="7" name="Subtitle 6"/>
          <p:cNvSpPr>
            <a:spLocks noGrp="1"/>
          </p:cNvSpPr>
          <p:nvPr>
            <p:ph type="subTitle" idx="1"/>
          </p:nvPr>
        </p:nvSpPr>
        <p:spPr bwMode="gray"/>
        <p:txBody>
          <a:bodyPr>
            <a:noAutofit/>
          </a:bodyPr>
          <a:lstStyle/>
          <a:p>
            <a:endParaRPr lang="en-US" sz="2400" dirty="0"/>
          </a:p>
        </p:txBody>
      </p:sp>
      <p:sp>
        <p:nvSpPr>
          <p:cNvPr id="9" name="Text Placeholder 8"/>
          <p:cNvSpPr>
            <a:spLocks noGrp="1"/>
          </p:cNvSpPr>
          <p:nvPr>
            <p:ph type="body" sz="quarter" idx="14"/>
          </p:nvPr>
        </p:nvSpPr>
        <p:spPr bwMode="gray"/>
        <p:txBody>
          <a:bodyPr>
            <a:normAutofit/>
          </a:bodyPr>
          <a:lstStyle/>
          <a:p>
            <a:r>
              <a:rPr lang="en-US" sz="1200" dirty="0"/>
              <a:t>Magnus Karlsson After Sales Manager Bushings &amp; OLTC</a:t>
            </a:r>
          </a:p>
        </p:txBody>
      </p:sp>
      <p:pic>
        <p:nvPicPr>
          <p:cNvPr id="2" name="Picture 1"/>
          <p:cNvPicPr>
            <a:picLocks noChangeAspect="1"/>
          </p:cNvPicPr>
          <p:nvPr/>
        </p:nvPicPr>
        <p:blipFill>
          <a:blip r:embed="rId4"/>
          <a:stretch>
            <a:fillRect/>
          </a:stretch>
        </p:blipFill>
        <p:spPr>
          <a:xfrm>
            <a:off x="1188722" y="-3772"/>
            <a:ext cx="9814560" cy="4805135"/>
          </a:xfrm>
          <a:prstGeom prst="rect">
            <a:avLst/>
          </a:prstGeom>
        </p:spPr>
      </p:pic>
    </p:spTree>
    <p:extLst>
      <p:ext uri="{BB962C8B-B14F-4D97-AF65-F5344CB8AC3E}">
        <p14:creationId xmlns:p14="http://schemas.microsoft.com/office/powerpoint/2010/main" val="145216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837" t="-394" r="10943" b="-69"/>
          <a:stretch/>
        </p:blipFill>
        <p:spPr bwMode="auto">
          <a:xfrm>
            <a:off x="6545546" y="2009886"/>
            <a:ext cx="5361482" cy="3912388"/>
          </a:xfrm>
          <a:prstGeom prst="rect">
            <a:avLst/>
          </a:prstGeom>
          <a:noFill/>
          <a:ln w="9525" algn="ctr">
            <a:noFill/>
            <a:miter lim="800000"/>
            <a:headEnd/>
            <a:tailEnd/>
          </a:ln>
          <a:effectLst/>
        </p:spPr>
      </p:pic>
      <p:sp>
        <p:nvSpPr>
          <p:cNvPr id="2" name="Subtitle 1"/>
          <p:cNvSpPr>
            <a:spLocks noGrp="1"/>
          </p:cNvSpPr>
          <p:nvPr>
            <p:ph type="subTitle" idx="13"/>
          </p:nvPr>
        </p:nvSpPr>
        <p:spPr/>
        <p:txBody>
          <a:bodyPr/>
          <a:lstStyle/>
          <a:p>
            <a:r>
              <a:rPr lang="sv-SE" dirty="0">
                <a:solidFill>
                  <a:schemeClr val="accent1"/>
                </a:solidFill>
              </a:rPr>
              <a:t>Uppgradering I fält</a:t>
            </a:r>
            <a:endParaRPr lang="sv-SE" dirty="0"/>
          </a:p>
        </p:txBody>
      </p:sp>
      <p:sp>
        <p:nvSpPr>
          <p:cNvPr id="3" name="Title 2"/>
          <p:cNvSpPr>
            <a:spLocks noGrp="1"/>
          </p:cNvSpPr>
          <p:nvPr>
            <p:ph type="title"/>
          </p:nvPr>
        </p:nvSpPr>
        <p:spPr/>
        <p:txBody>
          <a:bodyPr/>
          <a:lstStyle/>
          <a:p>
            <a:r>
              <a:rPr lang="sv-SE" dirty="0"/>
              <a:t>Uppgradering från konventionell brytteknik till </a:t>
            </a:r>
            <a:r>
              <a:rPr lang="sv-SE" dirty="0" err="1"/>
              <a:t>vakumteknik</a:t>
            </a:r>
            <a:endParaRPr lang="sv-SE" dirty="0"/>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10</a:t>
            </a:fld>
            <a:endParaRPr lang="en-US" dirty="0"/>
          </a:p>
        </p:txBody>
      </p:sp>
      <p:sp>
        <p:nvSpPr>
          <p:cNvPr id="7" name="Text Placeholder 5"/>
          <p:cNvSpPr txBox="1">
            <a:spLocks/>
          </p:cNvSpPr>
          <p:nvPr/>
        </p:nvSpPr>
        <p:spPr bwMode="gray">
          <a:xfrm>
            <a:off x="278288" y="2186113"/>
            <a:ext cx="5107540"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lvl="1">
              <a:spcBef>
                <a:spcPts val="600"/>
              </a:spcBef>
            </a:pPr>
            <a:r>
              <a:rPr lang="sv-SE" dirty="0"/>
              <a:t>“</a:t>
            </a:r>
            <a:r>
              <a:rPr lang="sv-SE" dirty="0" err="1"/>
              <a:t>Plug</a:t>
            </a:r>
            <a:r>
              <a:rPr lang="sv-SE" dirty="0"/>
              <a:t> and play” lösning för modeller UCG/UCL från 1978</a:t>
            </a:r>
          </a:p>
          <a:p>
            <a:pPr lvl="1">
              <a:spcBef>
                <a:spcPts val="600"/>
              </a:spcBef>
            </a:pPr>
            <a:r>
              <a:rPr lang="sv-SE" dirty="0"/>
              <a:t>Uppgradering i fält klaras av under 8 timmar</a:t>
            </a:r>
          </a:p>
        </p:txBody>
      </p:sp>
      <p:cxnSp>
        <p:nvCxnSpPr>
          <p:cNvPr id="11"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72005922-13C3-4050-B984-6591D05DFF78}"/>
              </a:ext>
            </a:extLst>
          </p:cNvPr>
          <p:cNvPicPr>
            <a:picLocks noChangeAspect="1"/>
          </p:cNvPicPr>
          <p:nvPr/>
        </p:nvPicPr>
        <p:blipFill>
          <a:blip r:embed="rId4"/>
          <a:stretch>
            <a:fillRect/>
          </a:stretch>
        </p:blipFill>
        <p:spPr>
          <a:xfrm>
            <a:off x="355087" y="3371592"/>
            <a:ext cx="5385827" cy="2356096"/>
          </a:xfrm>
          <a:prstGeom prst="rect">
            <a:avLst/>
          </a:prstGeom>
        </p:spPr>
      </p:pic>
    </p:spTree>
    <p:extLst>
      <p:ext uri="{BB962C8B-B14F-4D97-AF65-F5344CB8AC3E}">
        <p14:creationId xmlns:p14="http://schemas.microsoft.com/office/powerpoint/2010/main" val="11182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506BE2-1B62-4768-AB00-C480C8016DE3}"/>
              </a:ext>
            </a:extLst>
          </p:cNvPr>
          <p:cNvSpPr>
            <a:spLocks noGrp="1"/>
          </p:cNvSpPr>
          <p:nvPr>
            <p:ph type="subTitle" idx="13"/>
          </p:nvPr>
        </p:nvSpPr>
        <p:spPr/>
        <p:txBody>
          <a:bodyPr/>
          <a:lstStyle/>
          <a:p>
            <a:r>
              <a:rPr lang="sv-SE" dirty="0"/>
              <a:t>Uppgradering I fält GOB-GSA 52-170kV</a:t>
            </a:r>
          </a:p>
        </p:txBody>
      </p:sp>
      <p:sp>
        <p:nvSpPr>
          <p:cNvPr id="3" name="Title 2">
            <a:extLst>
              <a:ext uri="{FF2B5EF4-FFF2-40B4-BE49-F238E27FC236}">
                <a16:creationId xmlns:a16="http://schemas.microsoft.com/office/drawing/2014/main" id="{1BDD4FA1-2377-456C-8C72-68585F17C7C8}"/>
              </a:ext>
            </a:extLst>
          </p:cNvPr>
          <p:cNvSpPr>
            <a:spLocks noGrp="1"/>
          </p:cNvSpPr>
          <p:nvPr>
            <p:ph type="title"/>
          </p:nvPr>
        </p:nvSpPr>
        <p:spPr/>
        <p:txBody>
          <a:bodyPr/>
          <a:lstStyle/>
          <a:p>
            <a:r>
              <a:rPr lang="sv-SE" dirty="0"/>
              <a:t>Uppgradering av oljeimpregnerade genomföringar till torra genomföringar</a:t>
            </a:r>
          </a:p>
        </p:txBody>
      </p:sp>
      <p:sp>
        <p:nvSpPr>
          <p:cNvPr id="4" name="Date Placeholder 3">
            <a:extLst>
              <a:ext uri="{FF2B5EF4-FFF2-40B4-BE49-F238E27FC236}">
                <a16:creationId xmlns:a16="http://schemas.microsoft.com/office/drawing/2014/main" id="{55DCF443-8C47-41C8-8C6A-3D02F6DCDFD7}"/>
              </a:ext>
            </a:extLst>
          </p:cNvPr>
          <p:cNvSpPr>
            <a:spLocks noGrp="1"/>
          </p:cNvSpPr>
          <p:nvPr>
            <p:ph type="dt" sz="half" idx="14"/>
          </p:nvPr>
        </p:nvSpPr>
        <p:spPr/>
        <p:txBody>
          <a:bodyPr/>
          <a:lstStyle/>
          <a:p>
            <a:fld id="{FF9C19AF-AEEF-4951-9229-7E9EBFDC8F25}" type="datetime4">
              <a:rPr lang="en-US" smtClean="0"/>
              <a:t>May 6, 2019</a:t>
            </a:fld>
            <a:endParaRPr lang="en-US" dirty="0"/>
          </a:p>
        </p:txBody>
      </p:sp>
      <p:sp>
        <p:nvSpPr>
          <p:cNvPr id="5" name="Footer Placeholder 4">
            <a:extLst>
              <a:ext uri="{FF2B5EF4-FFF2-40B4-BE49-F238E27FC236}">
                <a16:creationId xmlns:a16="http://schemas.microsoft.com/office/drawing/2014/main" id="{A57ACCA6-3CCF-4AC0-AD67-8E9767BCC95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C6DD0EF-CCE7-4AA5-9A59-BCE2C8B1C510}"/>
              </a:ext>
            </a:extLst>
          </p:cNvPr>
          <p:cNvSpPr>
            <a:spLocks noGrp="1"/>
          </p:cNvSpPr>
          <p:nvPr>
            <p:ph type="sldNum" sz="quarter" idx="16"/>
          </p:nvPr>
        </p:nvSpPr>
        <p:spPr/>
        <p:txBody>
          <a:bodyPr/>
          <a:lstStyle/>
          <a:p>
            <a:r>
              <a:rPr lang="en-US"/>
              <a:t>Slide </a:t>
            </a:r>
            <a:fld id="{619F89D8-7AE3-494A-97F3-03D680869632}" type="slidenum">
              <a:rPr lang="en-US" smtClean="0"/>
              <a:pPr/>
              <a:t>11</a:t>
            </a:fld>
            <a:endParaRPr lang="en-US" dirty="0"/>
          </a:p>
        </p:txBody>
      </p:sp>
      <p:sp>
        <p:nvSpPr>
          <p:cNvPr id="10" name="Text Placeholder 5">
            <a:extLst>
              <a:ext uri="{FF2B5EF4-FFF2-40B4-BE49-F238E27FC236}">
                <a16:creationId xmlns:a16="http://schemas.microsoft.com/office/drawing/2014/main" id="{B2D61EFE-2311-4812-9CE7-DC5FC2AB9771}"/>
              </a:ext>
            </a:extLst>
          </p:cNvPr>
          <p:cNvSpPr txBox="1">
            <a:spLocks/>
          </p:cNvSpPr>
          <p:nvPr/>
        </p:nvSpPr>
        <p:spPr bwMode="gray">
          <a:xfrm>
            <a:off x="278288" y="2255003"/>
            <a:ext cx="5107540" cy="3657109"/>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lvl="1">
              <a:spcBef>
                <a:spcPts val="600"/>
              </a:spcBef>
            </a:pPr>
            <a:r>
              <a:rPr lang="sv-SE" dirty="0"/>
              <a:t>“</a:t>
            </a:r>
            <a:r>
              <a:rPr lang="sv-SE" dirty="0" err="1"/>
              <a:t>Plug</a:t>
            </a:r>
            <a:r>
              <a:rPr lang="sv-SE" dirty="0"/>
              <a:t> and play” lösning dvs. Samma mått på oljesida och fläns</a:t>
            </a:r>
          </a:p>
          <a:p>
            <a:pPr lvl="1">
              <a:spcBef>
                <a:spcPts val="600"/>
              </a:spcBef>
            </a:pPr>
            <a:endParaRPr lang="en-US" dirty="0"/>
          </a:p>
          <a:p>
            <a:pPr lvl="1">
              <a:spcBef>
                <a:spcPts val="600"/>
              </a:spcBef>
            </a:pPr>
            <a:endParaRPr lang="en-US" dirty="0"/>
          </a:p>
          <a:p>
            <a:pPr marL="180000" lvl="2" indent="0">
              <a:spcBef>
                <a:spcPts val="600"/>
              </a:spcBef>
              <a:buNone/>
            </a:pPr>
            <a:endParaRPr lang="en-US" dirty="0"/>
          </a:p>
        </p:txBody>
      </p:sp>
      <p:cxnSp>
        <p:nvCxnSpPr>
          <p:cNvPr id="11" name="Straight Connector 10">
            <a:extLst>
              <a:ext uri="{FF2B5EF4-FFF2-40B4-BE49-F238E27FC236}">
                <a16:creationId xmlns:a16="http://schemas.microsoft.com/office/drawing/2014/main" id="{C3420C53-3AAB-43CE-ACBB-878D2EE50ABE}"/>
              </a:ext>
            </a:extLst>
          </p:cNvPr>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2" name="Text Placeholder 7">
            <a:extLst>
              <a:ext uri="{FF2B5EF4-FFF2-40B4-BE49-F238E27FC236}">
                <a16:creationId xmlns:a16="http://schemas.microsoft.com/office/drawing/2014/main" id="{5CD79E88-9322-4A31-9701-10F1B6193CE5}"/>
              </a:ext>
            </a:extLst>
          </p:cNvPr>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p>
        </p:txBody>
      </p:sp>
      <p:pic>
        <p:nvPicPr>
          <p:cNvPr id="14" name="Picture 13">
            <a:extLst>
              <a:ext uri="{FF2B5EF4-FFF2-40B4-BE49-F238E27FC236}">
                <a16:creationId xmlns:a16="http://schemas.microsoft.com/office/drawing/2014/main" id="{BA1A0334-A034-4504-BEC6-268ADA9F0F56}"/>
              </a:ext>
            </a:extLst>
          </p:cNvPr>
          <p:cNvPicPr>
            <a:picLocks noChangeAspect="1"/>
          </p:cNvPicPr>
          <p:nvPr/>
        </p:nvPicPr>
        <p:blipFill>
          <a:blip r:embed="rId2"/>
          <a:stretch>
            <a:fillRect/>
          </a:stretch>
        </p:blipFill>
        <p:spPr>
          <a:xfrm>
            <a:off x="7696473" y="1971103"/>
            <a:ext cx="3445839" cy="3941009"/>
          </a:xfrm>
          <a:prstGeom prst="rect">
            <a:avLst/>
          </a:prstGeom>
        </p:spPr>
      </p:pic>
      <p:cxnSp>
        <p:nvCxnSpPr>
          <p:cNvPr id="15" name="Straight Connector 14">
            <a:extLst>
              <a:ext uri="{FF2B5EF4-FFF2-40B4-BE49-F238E27FC236}">
                <a16:creationId xmlns:a16="http://schemas.microsoft.com/office/drawing/2014/main" id="{0267AFFE-090D-4715-B66F-7EC711E083A4}"/>
              </a:ext>
            </a:extLst>
          </p:cNvPr>
          <p:cNvCxnSpPr>
            <a:cxnSpLocks/>
          </p:cNvCxnSpPr>
          <p:nvPr/>
        </p:nvCxnSpPr>
        <p:spPr bwMode="gray">
          <a:xfrm flipH="1">
            <a:off x="132758" y="2129269"/>
            <a:ext cx="582968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pic>
        <p:nvPicPr>
          <p:cNvPr id="18" name="Picture 17">
            <a:extLst>
              <a:ext uri="{FF2B5EF4-FFF2-40B4-BE49-F238E27FC236}">
                <a16:creationId xmlns:a16="http://schemas.microsoft.com/office/drawing/2014/main" id="{35A5DA78-860E-42C4-8E5F-DA0B855D0621}"/>
              </a:ext>
            </a:extLst>
          </p:cNvPr>
          <p:cNvPicPr>
            <a:picLocks noChangeAspect="1"/>
          </p:cNvPicPr>
          <p:nvPr/>
        </p:nvPicPr>
        <p:blipFill>
          <a:blip r:embed="rId3"/>
          <a:stretch>
            <a:fillRect/>
          </a:stretch>
        </p:blipFill>
        <p:spPr>
          <a:xfrm>
            <a:off x="72857" y="3179227"/>
            <a:ext cx="5949489" cy="2201946"/>
          </a:xfrm>
          <a:prstGeom prst="rect">
            <a:avLst/>
          </a:prstGeom>
        </p:spPr>
      </p:pic>
    </p:spTree>
    <p:extLst>
      <p:ext uri="{BB962C8B-B14F-4D97-AF65-F5344CB8AC3E}">
        <p14:creationId xmlns:p14="http://schemas.microsoft.com/office/powerpoint/2010/main" val="41236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bwMode="gray"/>
        <p:txBody>
          <a:bodyPr/>
          <a:lstStyle/>
          <a:p>
            <a:r>
              <a:rPr lang="en-US" dirty="0"/>
              <a:t>ABB´s </a:t>
            </a:r>
            <a:r>
              <a:rPr lang="en-US" dirty="0" err="1"/>
              <a:t>eDevices</a:t>
            </a:r>
            <a:r>
              <a:rPr lang="en-US" dirty="0"/>
              <a:t> med digital output</a:t>
            </a:r>
          </a:p>
        </p:txBody>
      </p:sp>
      <p:sp>
        <p:nvSpPr>
          <p:cNvPr id="3" name="Title 2"/>
          <p:cNvSpPr>
            <a:spLocks noGrp="1"/>
          </p:cNvSpPr>
          <p:nvPr>
            <p:ph type="title"/>
          </p:nvPr>
        </p:nvSpPr>
        <p:spPr bwMode="gray"/>
        <p:txBody>
          <a:bodyPr/>
          <a:lstStyle/>
          <a:p>
            <a:r>
              <a:rPr lang="sv-SE" dirty="0"/>
              <a:t>Övriga säkerhets- och övervakningsprodukter</a:t>
            </a:r>
          </a:p>
        </p:txBody>
      </p:sp>
      <p:sp>
        <p:nvSpPr>
          <p:cNvPr id="41" name="Date Placeholder 3"/>
          <p:cNvSpPr>
            <a:spLocks noGrp="1"/>
          </p:cNvSpPr>
          <p:nvPr>
            <p:ph type="dt" sz="half" idx="14"/>
          </p:nvPr>
        </p:nvSpPr>
        <p:spPr>
          <a:xfrm>
            <a:off x="1797864" y="6489341"/>
            <a:ext cx="1162031" cy="118192"/>
          </a:xfrm>
        </p:spPr>
        <p:txBody>
          <a:bodyPr/>
          <a:lstStyle/>
          <a:p>
            <a:fld id="{FF9C19AF-AEEF-4951-9229-7E9EBFDC8F25}" type="datetime4">
              <a:rPr lang="en-US" smtClean="0"/>
              <a:t>May 6, 2019</a:t>
            </a:fld>
            <a:endParaRPr lang="en-US" dirty="0"/>
          </a:p>
        </p:txBody>
      </p:sp>
      <p:sp>
        <p:nvSpPr>
          <p:cNvPr id="42" name="Footer Placeholder 4"/>
          <p:cNvSpPr>
            <a:spLocks noGrp="1"/>
          </p:cNvSpPr>
          <p:nvPr>
            <p:ph type="ftr" sz="quarter" idx="15"/>
          </p:nvPr>
        </p:nvSpPr>
        <p:spPr>
          <a:xfrm>
            <a:off x="3964943" y="6207919"/>
            <a:ext cx="5555893" cy="590550"/>
          </a:xfrm>
        </p:spPr>
        <p:txBody>
          <a:bodyPr/>
          <a:lstStyle/>
          <a:p>
            <a:endParaRPr lang="en-US" dirty="0"/>
          </a:p>
        </p:txBody>
      </p:sp>
      <p:sp>
        <p:nvSpPr>
          <p:cNvPr id="43" name="Slide Number Placeholder 5"/>
          <p:cNvSpPr>
            <a:spLocks noGrp="1"/>
          </p:cNvSpPr>
          <p:nvPr>
            <p:ph type="sldNum" sz="quarter" idx="16"/>
          </p:nvPr>
        </p:nvSpPr>
        <p:spPr>
          <a:xfrm>
            <a:off x="3263366" y="6473853"/>
            <a:ext cx="677766" cy="132744"/>
          </a:xfrm>
        </p:spPr>
        <p:txBody>
          <a:bodyPr/>
          <a:lstStyle/>
          <a:p>
            <a:r>
              <a:rPr lang="en-US"/>
              <a:t>Slide </a:t>
            </a:r>
            <a:fld id="{619F89D8-7AE3-494A-97F3-03D680869632}" type="slidenum">
              <a:rPr lang="en-US" smtClean="0"/>
              <a:pPr/>
              <a:t>12</a:t>
            </a:fld>
            <a:endParaRPr lang="en-US" dirty="0"/>
          </a:p>
        </p:txBody>
      </p:sp>
      <p:pic>
        <p:nvPicPr>
          <p:cNvPr id="44" name="Picture 2" descr="Risultati immagini"/>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45030" y="1579151"/>
            <a:ext cx="896503" cy="158308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Risultati immagin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7220" y="3936664"/>
            <a:ext cx="1055669" cy="14845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83085" y="1805787"/>
            <a:ext cx="1021510" cy="1165465"/>
          </a:xfrm>
          <a:prstGeom prst="rect">
            <a:avLst/>
          </a:prstGeom>
        </p:spPr>
      </p:pic>
      <p:pic>
        <p:nvPicPr>
          <p:cNvPr id="47" name="Picture 4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38850" y="1728390"/>
            <a:ext cx="1925700" cy="1284606"/>
          </a:xfrm>
          <a:prstGeom prst="rect">
            <a:avLst/>
          </a:prstGeom>
        </p:spPr>
      </p:pic>
      <p:sp>
        <p:nvSpPr>
          <p:cNvPr id="48" name="Rectangle: Single Corner Rounded 4"/>
          <p:cNvSpPr txBox="1"/>
          <p:nvPr/>
        </p:nvSpPr>
        <p:spPr>
          <a:xfrm>
            <a:off x="2604290" y="3252000"/>
            <a:ext cx="1318153" cy="345173"/>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ea typeface="Arial Unicode MS" panose="020B0604020202020204" pitchFamily="34" charset="-128"/>
                <a:cs typeface="Arial Unicode MS" panose="020B0604020202020204" pitchFamily="34" charset="-128"/>
              </a:rPr>
              <a:t>ABB </a:t>
            </a:r>
            <a:r>
              <a:rPr lang="en-US" sz="1200" dirty="0" err="1">
                <a:ea typeface="Arial Unicode MS" panose="020B0604020202020204" pitchFamily="34" charset="-128"/>
                <a:cs typeface="Arial Unicode MS" panose="020B0604020202020204" pitchFamily="34" charset="-128"/>
              </a:rPr>
              <a:t>eSDB</a:t>
            </a:r>
            <a:endParaRPr lang="en-US" sz="1200" dirty="0">
              <a:ea typeface="Arial Unicode MS" panose="020B0604020202020204" pitchFamily="34" charset="-128"/>
              <a:cs typeface="Arial Unicode MS" panose="020B0604020202020204" pitchFamily="34" charset="-128"/>
            </a:endParaRPr>
          </a:p>
        </p:txBody>
      </p:sp>
      <p:sp>
        <p:nvSpPr>
          <p:cNvPr id="49" name="Rectangle: Single Corner Rounded 4"/>
          <p:cNvSpPr txBox="1"/>
          <p:nvPr/>
        </p:nvSpPr>
        <p:spPr>
          <a:xfrm>
            <a:off x="5236093" y="3217320"/>
            <a:ext cx="1544036" cy="345173"/>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ea typeface="Arial Unicode MS" panose="020B0604020202020204" pitchFamily="34" charset="-128"/>
                <a:cs typeface="Arial Unicode MS" panose="020B0604020202020204" pitchFamily="34" charset="-128"/>
              </a:rPr>
              <a:t>ABB </a:t>
            </a:r>
            <a:r>
              <a:rPr lang="en-US" sz="1200" dirty="0" err="1">
                <a:ea typeface="Arial Unicode MS" panose="020B0604020202020204" pitchFamily="34" charset="-128"/>
                <a:cs typeface="Arial Unicode MS" panose="020B0604020202020204" pitchFamily="34" charset="-128"/>
              </a:rPr>
              <a:t>eBR</a:t>
            </a:r>
            <a:endParaRPr lang="en-US" sz="1200" dirty="0">
              <a:ea typeface="Arial Unicode MS" panose="020B0604020202020204" pitchFamily="34" charset="-128"/>
              <a:cs typeface="Arial Unicode MS" panose="020B0604020202020204" pitchFamily="34" charset="-128"/>
            </a:endParaRPr>
          </a:p>
        </p:txBody>
      </p:sp>
      <p:sp>
        <p:nvSpPr>
          <p:cNvPr id="50" name="Rectangle: Single Corner Rounded 4"/>
          <p:cNvSpPr txBox="1"/>
          <p:nvPr/>
        </p:nvSpPr>
        <p:spPr>
          <a:xfrm>
            <a:off x="2448566" y="5444092"/>
            <a:ext cx="1714616" cy="345173"/>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ea typeface="Arial Unicode MS" panose="020B0604020202020204" pitchFamily="34" charset="-128"/>
                <a:cs typeface="Arial Unicode MS" panose="020B0604020202020204" pitchFamily="34" charset="-128"/>
              </a:rPr>
              <a:t>ABB </a:t>
            </a:r>
            <a:r>
              <a:rPr lang="en-US" sz="1200" dirty="0" err="1">
                <a:ea typeface="Arial Unicode MS" panose="020B0604020202020204" pitchFamily="34" charset="-128"/>
                <a:cs typeface="Arial Unicode MS" panose="020B0604020202020204" pitchFamily="34" charset="-128"/>
              </a:rPr>
              <a:t>eOLI</a:t>
            </a:r>
            <a:r>
              <a:rPr lang="en-US" sz="1200" dirty="0">
                <a:ea typeface="Arial Unicode MS" panose="020B0604020202020204" pitchFamily="34" charset="-128"/>
                <a:cs typeface="Arial Unicode MS" panose="020B0604020202020204" pitchFamily="34" charset="-128"/>
              </a:rPr>
              <a:t> </a:t>
            </a:r>
          </a:p>
        </p:txBody>
      </p:sp>
      <p:sp>
        <p:nvSpPr>
          <p:cNvPr id="51" name="Rectangle: Single Corner Rounded 4"/>
          <p:cNvSpPr txBox="1"/>
          <p:nvPr/>
        </p:nvSpPr>
        <p:spPr>
          <a:xfrm>
            <a:off x="8533096" y="3263088"/>
            <a:ext cx="1508406" cy="345173"/>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ea typeface="Arial Unicode MS" panose="020B0604020202020204" pitchFamily="34" charset="-128"/>
                <a:cs typeface="Arial Unicode MS" panose="020B0604020202020204" pitchFamily="34" charset="-128"/>
              </a:rPr>
              <a:t>ABB </a:t>
            </a:r>
            <a:r>
              <a:rPr lang="en-US" sz="1200" dirty="0" err="1">
                <a:ea typeface="Arial Unicode MS" panose="020B0604020202020204" pitchFamily="34" charset="-128"/>
                <a:cs typeface="Arial Unicode MS" panose="020B0604020202020204" pitchFamily="34" charset="-128"/>
              </a:rPr>
              <a:t>ePRD</a:t>
            </a:r>
            <a:endParaRPr lang="en-US" sz="1200" dirty="0">
              <a:ea typeface="Arial Unicode MS" panose="020B0604020202020204" pitchFamily="34" charset="-128"/>
              <a:cs typeface="Arial Unicode MS" panose="020B0604020202020204" pitchFamily="34" charset="-128"/>
            </a:endParaRPr>
          </a:p>
        </p:txBody>
      </p:sp>
      <p:sp>
        <p:nvSpPr>
          <p:cNvPr id="52" name="Rectangle: Single Corner Rounded 4"/>
          <p:cNvSpPr txBox="1"/>
          <p:nvPr/>
        </p:nvSpPr>
        <p:spPr>
          <a:xfrm>
            <a:off x="5135302" y="5483040"/>
            <a:ext cx="1889191" cy="345173"/>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ea typeface="Arial Unicode MS" panose="020B0604020202020204" pitchFamily="34" charset="-128"/>
                <a:cs typeface="Arial Unicode MS" panose="020B0604020202020204" pitchFamily="34" charset="-128"/>
              </a:rPr>
              <a:t>ABB </a:t>
            </a:r>
            <a:r>
              <a:rPr lang="en-US" sz="1200" dirty="0" err="1">
                <a:ea typeface="Arial Unicode MS" panose="020B0604020202020204" pitchFamily="34" charset="-128"/>
                <a:cs typeface="Arial Unicode MS" panose="020B0604020202020204" pitchFamily="34" charset="-128"/>
              </a:rPr>
              <a:t>eWTI</a:t>
            </a:r>
            <a:r>
              <a:rPr lang="en-US" sz="1200" dirty="0">
                <a:ea typeface="Arial Unicode MS" panose="020B0604020202020204" pitchFamily="34" charset="-128"/>
                <a:cs typeface="Arial Unicode MS" panose="020B0604020202020204" pitchFamily="34" charset="-128"/>
              </a:rPr>
              <a:t> &amp; </a:t>
            </a:r>
            <a:r>
              <a:rPr lang="en-US" sz="1200" dirty="0" err="1">
                <a:ea typeface="Arial Unicode MS" panose="020B0604020202020204" pitchFamily="34" charset="-128"/>
                <a:cs typeface="Arial Unicode MS" panose="020B0604020202020204" pitchFamily="34" charset="-128"/>
              </a:rPr>
              <a:t>eOTI</a:t>
            </a:r>
            <a:endParaRPr lang="en-US" sz="1200" dirty="0">
              <a:ea typeface="Arial Unicode MS" panose="020B0604020202020204" pitchFamily="34" charset="-128"/>
              <a:cs typeface="Arial Unicode MS" panose="020B0604020202020204" pitchFamily="34" charset="-128"/>
            </a:endParaRPr>
          </a:p>
        </p:txBody>
      </p:sp>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6714" y="4042716"/>
            <a:ext cx="1350703" cy="1084222"/>
          </a:xfrm>
          <a:prstGeom prst="rect">
            <a:avLst/>
          </a:prstGeom>
        </p:spPr>
      </p:pic>
      <p:sp>
        <p:nvSpPr>
          <p:cNvPr id="20" name="Rectangle: Single Corner Rounded 4"/>
          <p:cNvSpPr txBox="1"/>
          <p:nvPr/>
        </p:nvSpPr>
        <p:spPr>
          <a:xfrm>
            <a:off x="8279756" y="5470953"/>
            <a:ext cx="2015087" cy="345173"/>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err="1">
                <a:ea typeface="Arial Unicode MS" panose="020B0604020202020204" pitchFamily="34" charset="-128"/>
                <a:cs typeface="Arial Unicode MS" panose="020B0604020202020204" pitchFamily="34" charset="-128"/>
              </a:rPr>
              <a:t>CoreSense</a:t>
            </a:r>
            <a:r>
              <a:rPr lang="en-US" sz="1200" dirty="0">
                <a:ea typeface="Arial Unicode MS" panose="020B0604020202020204" pitchFamily="34" charset="-128"/>
                <a:cs typeface="Arial Unicode MS" panose="020B0604020202020204" pitchFamily="34" charset="-128"/>
              </a:rPr>
              <a:t> &amp; </a:t>
            </a:r>
            <a:r>
              <a:rPr lang="en-US" sz="1200" dirty="0" err="1">
                <a:ea typeface="Arial Unicode MS" panose="020B0604020202020204" pitchFamily="34" charset="-128"/>
                <a:cs typeface="Arial Unicode MS" panose="020B0604020202020204" pitchFamily="34" charset="-128"/>
              </a:rPr>
              <a:t>CoreTec</a:t>
            </a:r>
            <a:endParaRPr lang="en-US" sz="1200" dirty="0">
              <a:ea typeface="Arial Unicode MS" panose="020B0604020202020204" pitchFamily="34" charset="-128"/>
              <a:cs typeface="Arial Unicode MS" panose="020B0604020202020204" pitchFamily="34" charset="-128"/>
            </a:endParaRPr>
          </a:p>
        </p:txBody>
      </p:sp>
      <p:pic>
        <p:nvPicPr>
          <p:cNvPr id="21" name="Picture 20"/>
          <p:cNvPicPr>
            <a:picLocks noChangeAspect="1"/>
          </p:cNvPicPr>
          <p:nvPr/>
        </p:nvPicPr>
        <p:blipFill rotWithShape="1">
          <a:blip r:embed="rId8"/>
          <a:srcRect l="45190" t="23097" r="3924" b="25460"/>
          <a:stretch/>
        </p:blipFill>
        <p:spPr>
          <a:xfrm>
            <a:off x="8266088" y="4573544"/>
            <a:ext cx="800224" cy="505614"/>
          </a:xfrm>
          <a:prstGeom prst="rect">
            <a:avLst/>
          </a:prstGeom>
        </p:spPr>
      </p:pic>
      <p:pic>
        <p:nvPicPr>
          <p:cNvPr id="19" name="Picture 18"/>
          <p:cNvPicPr>
            <a:picLocks noChangeAspect="1"/>
          </p:cNvPicPr>
          <p:nvPr/>
        </p:nvPicPr>
        <p:blipFill>
          <a:blip r:embed="rId9"/>
          <a:stretch>
            <a:fillRect/>
          </a:stretch>
        </p:blipFill>
        <p:spPr>
          <a:xfrm>
            <a:off x="9258043" y="4228610"/>
            <a:ext cx="914791" cy="983533"/>
          </a:xfrm>
          <a:prstGeom prst="rect">
            <a:avLst/>
          </a:prstGeom>
        </p:spPr>
      </p:pic>
    </p:spTree>
    <p:extLst>
      <p:ext uri="{BB962C8B-B14F-4D97-AF65-F5344CB8AC3E}">
        <p14:creationId xmlns:p14="http://schemas.microsoft.com/office/powerpoint/2010/main" val="11937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dirty="0"/>
          </a:p>
        </p:txBody>
      </p:sp>
      <p:sp>
        <p:nvSpPr>
          <p:cNvPr id="3" name="Title 2"/>
          <p:cNvSpPr>
            <a:spLocks noGrp="1"/>
          </p:cNvSpPr>
          <p:nvPr>
            <p:ph type="title"/>
          </p:nvPr>
        </p:nvSpPr>
        <p:spPr/>
        <p:txBody>
          <a:bodyPr/>
          <a:lstStyle/>
          <a:p>
            <a:r>
              <a:rPr lang="en-US" dirty="0"/>
              <a:t>ABB </a:t>
            </a:r>
            <a:r>
              <a:rPr lang="en-US" dirty="0" err="1"/>
              <a:t>Transformatorkomponenter</a:t>
            </a:r>
            <a:endParaRPr lang="en-US" dirty="0"/>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13</a:t>
            </a:fld>
            <a:endParaRPr lang="en-US" dirty="0"/>
          </a:p>
        </p:txBody>
      </p:sp>
      <p:sp>
        <p:nvSpPr>
          <p:cNvPr id="7" name="Text Placeholder 5"/>
          <p:cNvSpPr txBox="1">
            <a:spLocks/>
          </p:cNvSpPr>
          <p:nvPr/>
        </p:nvSpPr>
        <p:spPr bwMode="gray">
          <a:xfrm>
            <a:off x="278288" y="2186113"/>
            <a:ext cx="5661610"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spcBef>
                <a:spcPts val="600"/>
              </a:spcBef>
            </a:pPr>
            <a:endParaRPr lang="en-US" dirty="0"/>
          </a:p>
        </p:txBody>
      </p:sp>
      <p:pic>
        <p:nvPicPr>
          <p:cNvPr id="8" name="Picture 7">
            <a:hlinkClick r:id="rId2" action="ppaction://hlinkfile"/>
          </p:cNvPr>
          <p:cNvPicPr>
            <a:picLocks noChangeAspect="1"/>
          </p:cNvPicPr>
          <p:nvPr/>
        </p:nvPicPr>
        <p:blipFill rotWithShape="1">
          <a:blip r:embed="rId3"/>
          <a:srcRect t="3009"/>
          <a:stretch/>
        </p:blipFill>
        <p:spPr>
          <a:xfrm>
            <a:off x="3109093" y="1816571"/>
            <a:ext cx="5677159" cy="4110000"/>
          </a:xfrm>
          <a:prstGeom prst="rect">
            <a:avLst/>
          </a:prstGeom>
          <a:effectLst/>
        </p:spPr>
      </p:pic>
    </p:spTree>
    <p:extLst>
      <p:ext uri="{BB962C8B-B14F-4D97-AF65-F5344CB8AC3E}">
        <p14:creationId xmlns:p14="http://schemas.microsoft.com/office/powerpoint/2010/main" val="8788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May 6, 2019</a:t>
            </a:fld>
            <a:endParaRPr lang="en-US" dirty="0"/>
          </a:p>
        </p:txBody>
      </p:sp>
      <p:sp>
        <p:nvSpPr>
          <p:cNvPr id="4" name="Slide Number Placeholder 3">
            <a:extLst>
              <a:ext uri="{FF2B5EF4-FFF2-40B4-BE49-F238E27FC236}">
                <a16:creationId xmlns:a16="http://schemas.microsoft.com/office/drawing/2014/main" id="{49AC3271-A931-471E-A9DC-A2357A91E9F3}"/>
              </a:ext>
            </a:extLst>
          </p:cNvPr>
          <p:cNvSpPr>
            <a:spLocks noGrp="1"/>
          </p:cNvSpPr>
          <p:nvPr>
            <p:ph type="sldNum" sz="quarter" idx="12"/>
          </p:nvPr>
        </p:nvSpPr>
        <p:spPr/>
        <p:txBody>
          <a:bodyPr/>
          <a:lstStyle/>
          <a:p>
            <a:r>
              <a:rPr lang="en-US"/>
              <a:t>Slide </a:t>
            </a:r>
            <a:fld id="{619F89D8-7AE3-494A-97F3-03D680869632}" type="slidenum">
              <a:rPr lang="en-US" smtClean="0"/>
              <a:pPr/>
              <a:t>14</a:t>
            </a:fld>
            <a:endParaRPr lang="en-US" dirty="0"/>
          </a:p>
        </p:txBody>
      </p:sp>
    </p:spTree>
    <p:extLst>
      <p:ext uri="{BB962C8B-B14F-4D97-AF65-F5344CB8AC3E}">
        <p14:creationId xmlns:p14="http://schemas.microsoft.com/office/powerpoint/2010/main" val="16999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p:txBody>
          <a:bodyPr/>
          <a:lstStyle/>
          <a:p>
            <a:r>
              <a:rPr lang="en-GB" dirty="0"/>
              <a:t>ELFACK</a:t>
            </a:r>
          </a:p>
        </p:txBody>
      </p:sp>
      <p:sp>
        <p:nvSpPr>
          <p:cNvPr id="4" name="Date Placeholder 3">
            <a:extLst>
              <a:ext uri="{FF2B5EF4-FFF2-40B4-BE49-F238E27FC236}">
                <a16:creationId xmlns:a16="http://schemas.microsoft.com/office/drawing/2014/main" id="{98844BF6-66EB-4F04-9122-61BFCF2C8B46}"/>
              </a:ext>
            </a:extLst>
          </p:cNvPr>
          <p:cNvSpPr>
            <a:spLocks noGrp="1"/>
          </p:cNvSpPr>
          <p:nvPr>
            <p:ph type="dt" sz="half" idx="18"/>
          </p:nvPr>
        </p:nvSpPr>
        <p:spPr/>
        <p:txBody>
          <a:bodyPr/>
          <a:lstStyle/>
          <a:p>
            <a:fld id="{FFAB2352-921F-4DD8-A99A-A1474F6943FF}" type="datetime4">
              <a:rPr lang="en-US" smtClean="0"/>
              <a:t>May 6, 2019</a:t>
            </a:fld>
            <a:endParaRPr lang="en-US" dirty="0"/>
          </a:p>
        </p:txBody>
      </p:sp>
      <p:sp>
        <p:nvSpPr>
          <p:cNvPr id="5" name="Footer Placeholder 4">
            <a:extLst>
              <a:ext uri="{FF2B5EF4-FFF2-40B4-BE49-F238E27FC236}">
                <a16:creationId xmlns:a16="http://schemas.microsoft.com/office/drawing/2014/main" id="{64AF5C42-3451-4ADA-B792-3353785F5048}"/>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1A25F9FB-736A-4DED-98FB-79F4F03575E1}"/>
              </a:ext>
            </a:extLst>
          </p:cNvPr>
          <p:cNvSpPr>
            <a:spLocks noGrp="1"/>
          </p:cNvSpPr>
          <p:nvPr>
            <p:ph type="sldNum" sz="quarter" idx="20"/>
          </p:nvPr>
        </p:nvSpPr>
        <p:spPr/>
        <p:txBody>
          <a:bodyPr/>
          <a:lstStyle/>
          <a:p>
            <a:r>
              <a:rPr lang="en-US"/>
              <a:t>Slide </a:t>
            </a:r>
            <a:fld id="{619F89D8-7AE3-494A-97F3-03D680869632}" type="slidenum">
              <a:rPr lang="en-US" smtClean="0"/>
              <a:pPr/>
              <a:t>2</a:t>
            </a:fld>
            <a:endParaRPr lang="en-US" dirty="0"/>
          </a:p>
        </p:txBody>
      </p:sp>
      <p:sp>
        <p:nvSpPr>
          <p:cNvPr id="7" name="Subtitle 6">
            <a:extLst>
              <a:ext uri="{FF2B5EF4-FFF2-40B4-BE49-F238E27FC236}">
                <a16:creationId xmlns:a16="http://schemas.microsoft.com/office/drawing/2014/main" id="{A9B7BDA9-78EF-4ABD-8395-ABE5811325BE}"/>
              </a:ext>
            </a:extLst>
          </p:cNvPr>
          <p:cNvSpPr>
            <a:spLocks noGrp="1"/>
          </p:cNvSpPr>
          <p:nvPr>
            <p:ph type="subTitle" idx="13"/>
          </p:nvPr>
        </p:nvSpPr>
        <p:spPr/>
        <p:txBody>
          <a:bodyPr/>
          <a:lstStyle/>
          <a:p>
            <a:r>
              <a:rPr lang="en-US" sz="1600" b="1" dirty="0" err="1"/>
              <a:t>Förnyelse</a:t>
            </a:r>
            <a:r>
              <a:rPr lang="en-US" sz="1600" b="1" dirty="0"/>
              <a:t> </a:t>
            </a:r>
            <a:r>
              <a:rPr lang="en-US" sz="1600" b="1" dirty="0" err="1"/>
              <a:t>av</a:t>
            </a:r>
            <a:r>
              <a:rPr lang="en-US" sz="1600" b="1" dirty="0"/>
              <a:t> </a:t>
            </a:r>
            <a:r>
              <a:rPr lang="en-US" sz="1600" b="1" dirty="0" err="1"/>
              <a:t>elnätet</a:t>
            </a:r>
            <a:r>
              <a:rPr lang="en-US" sz="1600" b="1" dirty="0"/>
              <a:t> och </a:t>
            </a:r>
            <a:r>
              <a:rPr lang="en-US" sz="1600" b="1" dirty="0" err="1"/>
              <a:t>nätreglering</a:t>
            </a:r>
            <a:r>
              <a:rPr lang="en-US" sz="1600" b="1" dirty="0"/>
              <a:t> med </a:t>
            </a:r>
            <a:r>
              <a:rPr lang="en-US" sz="1600" b="1" dirty="0" err="1"/>
              <a:t>hjälp</a:t>
            </a:r>
            <a:r>
              <a:rPr lang="en-US" sz="1600" b="1" dirty="0"/>
              <a:t> </a:t>
            </a:r>
            <a:r>
              <a:rPr lang="en-US" sz="1600" b="1" dirty="0" err="1"/>
              <a:t>av</a:t>
            </a:r>
            <a:r>
              <a:rPr lang="en-US" sz="1600" b="1" dirty="0"/>
              <a:t> ABB´s </a:t>
            </a:r>
            <a:r>
              <a:rPr lang="en-US" sz="1600" b="1" dirty="0" err="1"/>
              <a:t>optimerade</a:t>
            </a:r>
            <a:r>
              <a:rPr lang="en-US" sz="1600" b="1" dirty="0"/>
              <a:t> </a:t>
            </a:r>
            <a:r>
              <a:rPr lang="en-US" sz="1600" b="1" dirty="0" err="1"/>
              <a:t>underhåll</a:t>
            </a:r>
            <a:endParaRPr lang="en-GB" sz="1600" dirty="0">
              <a:latin typeface="+mj-lt"/>
            </a:endParaRPr>
          </a:p>
        </p:txBody>
      </p:sp>
      <p:pic>
        <p:nvPicPr>
          <p:cNvPr id="8" name="Content Placeholder 7">
            <a:extLst>
              <a:ext uri="{FF2B5EF4-FFF2-40B4-BE49-F238E27FC236}">
                <a16:creationId xmlns:a16="http://schemas.microsoft.com/office/drawing/2014/main" id="{15616BDA-E3F2-45DD-8586-1CF6FB6DF5BD}"/>
              </a:ext>
            </a:extLst>
          </p:cNvPr>
          <p:cNvPicPr>
            <a:picLocks noGrp="1" noChangeAspect="1" noChangeArrowheads="1"/>
          </p:cNvPicPr>
          <p:nvPr>
            <p:ph sz="quarter" idx="21"/>
          </p:nvPr>
        </p:nvPicPr>
        <p:blipFill rotWithShape="1">
          <a:blip r:embed="rId2" cstate="print"/>
          <a:srcRect t="-394" b="-69"/>
          <a:stretch/>
        </p:blipFill>
        <p:spPr bwMode="auto">
          <a:xfrm>
            <a:off x="8121912" y="3876495"/>
            <a:ext cx="1806690" cy="1020969"/>
          </a:xfrm>
          <a:prstGeom prst="rect">
            <a:avLst/>
          </a:prstGeom>
          <a:noFill/>
          <a:ln w="9525" algn="ctr">
            <a:noFill/>
            <a:miter lim="800000"/>
            <a:headEnd/>
            <a:tailEnd/>
          </a:ln>
          <a:effectLst>
            <a:softEdge rad="31750"/>
          </a:effectLst>
        </p:spPr>
      </p:pic>
      <p:sp>
        <p:nvSpPr>
          <p:cNvPr id="9" name="TextBox 8">
            <a:extLst>
              <a:ext uri="{FF2B5EF4-FFF2-40B4-BE49-F238E27FC236}">
                <a16:creationId xmlns:a16="http://schemas.microsoft.com/office/drawing/2014/main" id="{00EC488E-4BA1-4F55-A13E-43A62258F7BF}"/>
              </a:ext>
            </a:extLst>
          </p:cNvPr>
          <p:cNvSpPr txBox="1"/>
          <p:nvPr/>
        </p:nvSpPr>
        <p:spPr bwMode="gray">
          <a:xfrm>
            <a:off x="333264" y="1696230"/>
            <a:ext cx="7400390" cy="4281603"/>
          </a:xfrm>
          <a:prstGeom prst="rect">
            <a:avLst/>
          </a:prstGeom>
          <a:noFill/>
        </p:spPr>
        <p:txBody>
          <a:bodyPr wrap="square" lIns="72000" tIns="72000" rIns="72000" bIns="72000" rtlCol="0">
            <a:noAutofit/>
          </a:bodyPr>
          <a:lstStyle/>
          <a:p>
            <a:pPr marL="285750" lvl="0" indent="-285750">
              <a:buFont typeface="Arial" panose="020B0604020202020204" pitchFamily="34" charset="0"/>
              <a:buChar char="•"/>
            </a:pPr>
            <a:r>
              <a:rPr lang="sv-SE" sz="1400" dirty="0"/>
              <a:t>Optimera era krafttransformatorer så de klarar dagens hårda drift- och underhållskrav med hjälp av </a:t>
            </a:r>
            <a:r>
              <a:rPr lang="sv-SE" sz="1400" dirty="0" err="1"/>
              <a:t>ABB´s</a:t>
            </a:r>
            <a:r>
              <a:rPr lang="sv-SE" sz="1400" dirty="0"/>
              <a:t> innovativa lösningar.</a:t>
            </a:r>
          </a:p>
          <a:p>
            <a:pPr marL="285750" lvl="0" indent="-285750">
              <a:buFont typeface="Arial" panose="020B0604020202020204" pitchFamily="34" charset="0"/>
              <a:buChar char="•"/>
            </a:pPr>
            <a:endParaRPr lang="sv-SE" sz="1400" dirty="0"/>
          </a:p>
          <a:p>
            <a:pPr marL="285750" lvl="0" indent="-285750">
              <a:buFont typeface="Arial" panose="020B0604020202020204" pitchFamily="34" charset="0"/>
              <a:buChar char="•"/>
            </a:pPr>
            <a:r>
              <a:rPr lang="sv-SE" sz="1400" dirty="0"/>
              <a:t>ABB hjälper er att förlänga livslängd och utöka underhållsintervall med hjälp av smarta </a:t>
            </a:r>
            <a:r>
              <a:rPr lang="sv-SE" sz="1400" dirty="0" err="1"/>
              <a:t>plug</a:t>
            </a:r>
            <a:r>
              <a:rPr lang="sv-SE" sz="1400" dirty="0"/>
              <a:t>-and-play lösningar där konventionella lindningskopplare byts ut mot vakuum teknik</a:t>
            </a:r>
          </a:p>
          <a:p>
            <a:pPr marL="285750" lvl="0" indent="-285750">
              <a:buFont typeface="Arial" panose="020B0604020202020204" pitchFamily="34" charset="0"/>
              <a:buChar char="•"/>
            </a:pPr>
            <a:r>
              <a:rPr lang="sv-SE" sz="1400" dirty="0"/>
              <a:t>Lindnings kopplar utbytet kan som regel genomföras utan att sänka oljenivån i transformatorn och göras klart på en arbetsdag.</a:t>
            </a:r>
          </a:p>
          <a:p>
            <a:pPr marL="285750" lvl="0" indent="-285750">
              <a:buFont typeface="Arial" panose="020B0604020202020204" pitchFamily="34" charset="0"/>
              <a:buChar char="•"/>
            </a:pPr>
            <a:endParaRPr lang="sv-SE" sz="1400" dirty="0"/>
          </a:p>
          <a:p>
            <a:pPr marL="285750" lvl="0" indent="-285750">
              <a:buFont typeface="Arial" panose="020B0604020202020204" pitchFamily="34" charset="0"/>
              <a:buChar char="•"/>
            </a:pPr>
            <a:r>
              <a:rPr lang="sv-SE" sz="1400" dirty="0"/>
              <a:t>Underhållsfria torra genomföringar ersätter oljeimpregnerade porslinsgenomföringar, även här </a:t>
            </a:r>
            <a:r>
              <a:rPr lang="sv-SE" sz="1400" dirty="0" err="1"/>
              <a:t>plug</a:t>
            </a:r>
            <a:r>
              <a:rPr lang="sv-SE" sz="1400" dirty="0"/>
              <a:t>-and-play lösningar för snabbt problemfritt byte.</a:t>
            </a:r>
          </a:p>
          <a:p>
            <a:pPr marL="285750" lvl="0" indent="-285750">
              <a:buFont typeface="Arial" panose="020B0604020202020204" pitchFamily="34" charset="0"/>
              <a:buChar char="•"/>
            </a:pPr>
            <a:r>
              <a:rPr lang="sv-SE" sz="1400" dirty="0"/>
              <a:t>Underhållsfria torkapparater ersätter konventionella torkapparater.</a:t>
            </a:r>
          </a:p>
          <a:p>
            <a:pPr marL="285750" lvl="0" indent="-285750">
              <a:buFont typeface="Arial" panose="020B0604020202020204" pitchFamily="34" charset="0"/>
              <a:buChar char="•"/>
            </a:pPr>
            <a:r>
              <a:rPr lang="sv-SE" sz="1400" dirty="0"/>
              <a:t>Övrig säkerhets- och mätutrustning digitaliseras med hjälp av E-</a:t>
            </a:r>
            <a:r>
              <a:rPr lang="sv-SE" sz="1400" dirty="0" err="1"/>
              <a:t>devices</a:t>
            </a:r>
            <a:r>
              <a:rPr lang="sv-SE" sz="1400" dirty="0"/>
              <a:t> för övervakning via MODBUS.</a:t>
            </a:r>
          </a:p>
          <a:p>
            <a:r>
              <a:rPr lang="en-US" sz="1400" dirty="0"/>
              <a:t> </a:t>
            </a:r>
          </a:p>
        </p:txBody>
      </p:sp>
      <p:pic>
        <p:nvPicPr>
          <p:cNvPr id="10" name="Picture 2">
            <a:extLst>
              <a:ext uri="{FF2B5EF4-FFF2-40B4-BE49-F238E27FC236}">
                <a16:creationId xmlns:a16="http://schemas.microsoft.com/office/drawing/2014/main" id="{433D8409-D2FA-4A25-BEB5-7C2267651607}"/>
              </a:ext>
            </a:extLst>
          </p:cNvPr>
          <p:cNvPicPr>
            <a:picLocks noChangeAspect="1" noChangeArrowheads="1"/>
          </p:cNvPicPr>
          <p:nvPr/>
        </p:nvPicPr>
        <p:blipFill>
          <a:blip r:embed="rId3">
            <a:lum bright="10000"/>
          </a:blip>
          <a:srcRect l="14401" t="3548" r="22173" b="22918"/>
          <a:stretch>
            <a:fillRect/>
          </a:stretch>
        </p:blipFill>
        <p:spPr bwMode="auto">
          <a:xfrm>
            <a:off x="8095427" y="1127611"/>
            <a:ext cx="3784322" cy="2739361"/>
          </a:xfrm>
          <a:prstGeom prst="rect">
            <a:avLst/>
          </a:prstGeom>
          <a:noFill/>
          <a:ln w="9525">
            <a:noFill/>
            <a:miter lim="800000"/>
            <a:headEnd/>
            <a:tailEnd/>
          </a:ln>
          <a:effectLst>
            <a:softEdge rad="31750"/>
          </a:effectLst>
        </p:spPr>
      </p:pic>
      <p:pic>
        <p:nvPicPr>
          <p:cNvPr id="11" name="Picture 2">
            <a:extLst>
              <a:ext uri="{FF2B5EF4-FFF2-40B4-BE49-F238E27FC236}">
                <a16:creationId xmlns:a16="http://schemas.microsoft.com/office/drawing/2014/main" id="{A559543D-C7DC-4C83-9586-22BCA9ABEB2B}"/>
              </a:ext>
            </a:extLst>
          </p:cNvPr>
          <p:cNvPicPr>
            <a:picLocks noChangeAspect="1" noChangeArrowheads="1"/>
          </p:cNvPicPr>
          <p:nvPr/>
        </p:nvPicPr>
        <p:blipFill rotWithShape="1">
          <a:blip r:embed="rId4">
            <a:lum bright="10000"/>
          </a:blip>
          <a:srcRect t="31367" r="2139" b="21336"/>
          <a:stretch/>
        </p:blipFill>
        <p:spPr bwMode="auto">
          <a:xfrm>
            <a:off x="10159138" y="3876496"/>
            <a:ext cx="1674029" cy="1020968"/>
          </a:xfrm>
          <a:prstGeom prst="rect">
            <a:avLst/>
          </a:prstGeom>
          <a:noFill/>
          <a:ln w="9525">
            <a:noFill/>
            <a:miter lim="800000"/>
            <a:headEnd/>
            <a:tailEnd/>
          </a:ln>
          <a:effectLst>
            <a:softEdge rad="31750"/>
          </a:effectLst>
        </p:spPr>
      </p:pic>
      <p:pic>
        <p:nvPicPr>
          <p:cNvPr id="12" name="Picture 11">
            <a:extLst>
              <a:ext uri="{FF2B5EF4-FFF2-40B4-BE49-F238E27FC236}">
                <a16:creationId xmlns:a16="http://schemas.microsoft.com/office/drawing/2014/main" id="{3A1B4BCE-2F55-47B2-9465-05315656E54C}"/>
              </a:ext>
            </a:extLst>
          </p:cNvPr>
          <p:cNvPicPr>
            <a:picLocks noChangeAspect="1"/>
          </p:cNvPicPr>
          <p:nvPr/>
        </p:nvPicPr>
        <p:blipFill>
          <a:blip r:embed="rId5"/>
          <a:stretch>
            <a:fillRect/>
          </a:stretch>
        </p:blipFill>
        <p:spPr>
          <a:xfrm>
            <a:off x="8095428" y="4953957"/>
            <a:ext cx="1833174" cy="1123800"/>
          </a:xfrm>
          <a:prstGeom prst="rect">
            <a:avLst/>
          </a:prstGeom>
          <a:effectLst>
            <a:softEdge rad="31750"/>
          </a:effectLst>
        </p:spPr>
      </p:pic>
      <p:pic>
        <p:nvPicPr>
          <p:cNvPr id="13" name="Picture 12">
            <a:extLst>
              <a:ext uri="{FF2B5EF4-FFF2-40B4-BE49-F238E27FC236}">
                <a16:creationId xmlns:a16="http://schemas.microsoft.com/office/drawing/2014/main" id="{BCA085FF-CE73-44B4-99DD-3C2E8C66409F}"/>
              </a:ext>
            </a:extLst>
          </p:cNvPr>
          <p:cNvPicPr>
            <a:picLocks noChangeAspect="1"/>
          </p:cNvPicPr>
          <p:nvPr/>
        </p:nvPicPr>
        <p:blipFill>
          <a:blip r:embed="rId6"/>
          <a:stretch>
            <a:fillRect/>
          </a:stretch>
        </p:blipFill>
        <p:spPr>
          <a:xfrm>
            <a:off x="10159138" y="5005372"/>
            <a:ext cx="1674029" cy="1020969"/>
          </a:xfrm>
          <a:prstGeom prst="rect">
            <a:avLst/>
          </a:prstGeom>
        </p:spPr>
      </p:pic>
    </p:spTree>
    <p:extLst>
      <p:ext uri="{BB962C8B-B14F-4D97-AF65-F5344CB8AC3E}">
        <p14:creationId xmlns:p14="http://schemas.microsoft.com/office/powerpoint/2010/main" val="37863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en-US" dirty="0">
                <a:solidFill>
                  <a:schemeClr val="accent1"/>
                </a:solidFill>
              </a:rPr>
              <a:t>A long pioneering history</a:t>
            </a:r>
            <a:endParaRPr lang="en-US" dirty="0"/>
          </a:p>
        </p:txBody>
      </p:sp>
      <p:sp>
        <p:nvSpPr>
          <p:cNvPr id="3" name="Title 2"/>
          <p:cNvSpPr>
            <a:spLocks noGrp="1"/>
          </p:cNvSpPr>
          <p:nvPr>
            <p:ph type="title"/>
          </p:nvPr>
        </p:nvSpPr>
        <p:spPr/>
        <p:txBody>
          <a:bodyPr/>
          <a:lstStyle/>
          <a:p>
            <a:r>
              <a:rPr lang="en-US" dirty="0"/>
              <a:t>ABB</a:t>
            </a:r>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3</a:t>
            </a:fld>
            <a:endParaRPr lang="en-US" dirty="0"/>
          </a:p>
        </p:txBody>
      </p:sp>
      <p:sp>
        <p:nvSpPr>
          <p:cNvPr id="7" name="Text Placeholder 5"/>
          <p:cNvSpPr txBox="1">
            <a:spLocks/>
          </p:cNvSpPr>
          <p:nvPr/>
        </p:nvSpPr>
        <p:spPr bwMode="gray">
          <a:xfrm>
            <a:off x="278289" y="2186113"/>
            <a:ext cx="5131757"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180000" indent="-180000">
              <a:spcBef>
                <a:spcPts val="600"/>
              </a:spcBef>
              <a:buFont typeface="Lucida Grande"/>
              <a:buChar char="-"/>
            </a:pPr>
            <a:r>
              <a:rPr lang="sv-SE" dirty="0"/>
              <a:t>1883 – Företaget grundades</a:t>
            </a:r>
          </a:p>
          <a:p>
            <a:pPr marL="180000" indent="-180000">
              <a:spcBef>
                <a:spcPts val="600"/>
              </a:spcBef>
              <a:buFont typeface="Lucida Grande"/>
              <a:buChar char="-"/>
            </a:pPr>
            <a:r>
              <a:rPr lang="sv-SE" dirty="0"/>
              <a:t>1893 – Världens första tre-fas linje uppfördes i Ludvika kommun</a:t>
            </a:r>
          </a:p>
          <a:p>
            <a:pPr marL="180000" indent="-180000">
              <a:spcBef>
                <a:spcPts val="600"/>
              </a:spcBef>
              <a:buFont typeface="Lucida Grande"/>
              <a:buChar char="-"/>
            </a:pPr>
            <a:r>
              <a:rPr lang="sv-SE" dirty="0"/>
              <a:t>1908 – Tillverkning startar för genomföringar</a:t>
            </a:r>
          </a:p>
          <a:p>
            <a:pPr marL="180000" indent="-180000">
              <a:spcBef>
                <a:spcPts val="600"/>
              </a:spcBef>
              <a:buFont typeface="Lucida Grande"/>
              <a:buChar char="-"/>
            </a:pPr>
            <a:r>
              <a:rPr lang="sv-SE" dirty="0"/>
              <a:t>1910 – Tillverkning startar för lindningskopplare</a:t>
            </a:r>
          </a:p>
          <a:p>
            <a:pPr marL="180000" indent="-180000">
              <a:spcBef>
                <a:spcPts val="600"/>
              </a:spcBef>
              <a:buSzPct val="100000"/>
              <a:buFont typeface="Lucida Grande"/>
              <a:buChar char="-"/>
            </a:pPr>
            <a:r>
              <a:rPr lang="sv-SE" dirty="0"/>
              <a:t>1952 – Världens första 400 kV </a:t>
            </a:r>
            <a:r>
              <a:rPr lang="sv-SE" dirty="0" err="1"/>
              <a:t>spänningsattes</a:t>
            </a:r>
            <a:r>
              <a:rPr lang="sv-SE" dirty="0"/>
              <a:t> i Sverige</a:t>
            </a:r>
          </a:p>
          <a:p>
            <a:pPr marL="180000" indent="-180000">
              <a:spcBef>
                <a:spcPts val="600"/>
              </a:spcBef>
              <a:buSzPct val="100000"/>
              <a:buFont typeface="Lucida Grande"/>
              <a:buChar char="-"/>
            </a:pPr>
            <a:r>
              <a:rPr lang="sv-SE" dirty="0"/>
              <a:t>1954 – Världens första HVDC transmission spänning- sattes i Sverige</a:t>
            </a:r>
          </a:p>
          <a:p>
            <a:pPr marL="180000" indent="-180000">
              <a:spcBef>
                <a:spcPts val="600"/>
              </a:spcBef>
              <a:buSzPct val="100000"/>
              <a:buFont typeface="Lucida Grande"/>
              <a:buChar char="-"/>
            </a:pPr>
            <a:r>
              <a:rPr lang="en-US" dirty="0"/>
              <a:t>…. .</a:t>
            </a:r>
          </a:p>
        </p:txBody>
      </p: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600"/>
              </a:spcBef>
            </a:pPr>
            <a:endParaRPr lang="en-US" dirty="0"/>
          </a:p>
        </p:txBody>
      </p:sp>
      <p:pic>
        <p:nvPicPr>
          <p:cNvPr id="15" name="Picture 5" descr="npo0000a9"/>
          <p:cNvPicPr>
            <a:picLocks noChangeArrowheads="1"/>
          </p:cNvPicPr>
          <p:nvPr/>
        </p:nvPicPr>
        <p:blipFill>
          <a:blip r:embed="rId3" cstate="print">
            <a:lum bright="14000"/>
          </a:blip>
          <a:srcRect/>
          <a:stretch>
            <a:fillRect/>
          </a:stretch>
        </p:blipFill>
        <p:spPr>
          <a:xfrm>
            <a:off x="6234235" y="1778007"/>
            <a:ext cx="2716887" cy="2285254"/>
          </a:xfrm>
          <a:prstGeom prst="rect">
            <a:avLst/>
          </a:prstGeom>
          <a:effectLst/>
        </p:spPr>
      </p:pic>
      <p:pic>
        <p:nvPicPr>
          <p:cNvPr id="8" name="Picture 7"/>
          <p:cNvPicPr>
            <a:picLocks noChangeAspect="1"/>
          </p:cNvPicPr>
          <p:nvPr/>
        </p:nvPicPr>
        <p:blipFill>
          <a:blip r:embed="rId4"/>
          <a:stretch>
            <a:fillRect/>
          </a:stretch>
        </p:blipFill>
        <p:spPr>
          <a:xfrm>
            <a:off x="9065064" y="1778008"/>
            <a:ext cx="2841965" cy="2285254"/>
          </a:xfrm>
          <a:prstGeom prst="rect">
            <a:avLst/>
          </a:prstGeom>
          <a:effectLst/>
        </p:spPr>
      </p:pic>
      <p:cxnSp>
        <p:nvCxnSpPr>
          <p:cNvPr id="17"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000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sv-SE" dirty="0">
                <a:solidFill>
                  <a:schemeClr val="accent1"/>
                </a:solidFill>
              </a:rPr>
              <a:t>Våra egna krav förändras</a:t>
            </a:r>
            <a:endParaRPr lang="sv-SE" dirty="0"/>
          </a:p>
        </p:txBody>
      </p:sp>
      <p:sp>
        <p:nvSpPr>
          <p:cNvPr id="3" name="Title 2"/>
          <p:cNvSpPr>
            <a:spLocks noGrp="1"/>
          </p:cNvSpPr>
          <p:nvPr>
            <p:ph type="title"/>
          </p:nvPr>
        </p:nvSpPr>
        <p:spPr/>
        <p:txBody>
          <a:bodyPr/>
          <a:lstStyle/>
          <a:p>
            <a:r>
              <a:rPr lang="sv-SE" dirty="0"/>
              <a:t>Kraven från marknad och kunder förändras</a:t>
            </a:r>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4</a:t>
            </a:fld>
            <a:endParaRPr lang="en-US" dirty="0"/>
          </a:p>
        </p:txBody>
      </p:sp>
      <p:sp>
        <p:nvSpPr>
          <p:cNvPr id="7" name="Text Placeholder 5"/>
          <p:cNvSpPr txBox="1">
            <a:spLocks/>
          </p:cNvSpPr>
          <p:nvPr/>
        </p:nvSpPr>
        <p:spPr bwMode="gray">
          <a:xfrm>
            <a:off x="278288" y="2186113"/>
            <a:ext cx="5107540"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lvl="1" indent="0">
              <a:spcBef>
                <a:spcPts val="600"/>
              </a:spcBef>
              <a:buNone/>
              <a:defRPr/>
            </a:pPr>
            <a:endParaRPr lang="en-GB" dirty="0"/>
          </a:p>
          <a:p>
            <a:endParaRPr lang="en-US" b="1" dirty="0"/>
          </a:p>
          <a:p>
            <a:pPr>
              <a:spcBef>
                <a:spcPts val="600"/>
              </a:spcBef>
            </a:pPr>
            <a:endParaRPr lang="en-US" dirty="0"/>
          </a:p>
        </p:txBody>
      </p:sp>
      <p:cxnSp>
        <p:nvCxnSpPr>
          <p:cNvPr id="11"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p>
        </p:txBody>
      </p:sp>
      <p:sp>
        <p:nvSpPr>
          <p:cNvPr id="18" name="TextBox 7"/>
          <p:cNvSpPr txBox="1"/>
          <p:nvPr/>
        </p:nvSpPr>
        <p:spPr>
          <a:xfrm>
            <a:off x="280194" y="5878247"/>
            <a:ext cx="1278534" cy="144016"/>
          </a:xfrm>
          <a:prstGeom prst="rect">
            <a:avLst/>
          </a:prstGeom>
        </p:spPr>
        <p:txBody>
          <a:bodyPr vert="horz" wrap="square" lIns="0" tIns="0" rIns="0" bIns="0" rtlCol="0">
            <a:noAutofit/>
          </a:bodyPr>
          <a:lstStyle/>
          <a:p>
            <a:pPr>
              <a:spcBef>
                <a:spcPts val="1100"/>
              </a:spcBef>
              <a:buClr>
                <a:schemeClr val="tx2"/>
              </a:buClr>
              <a:buSzPct val="70000"/>
            </a:pPr>
            <a:r>
              <a:rPr lang="sv-SE" sz="800" dirty="0">
                <a:latin typeface="Arial" pitchFamily="34" charset="0"/>
                <a:cs typeface="Arial" pitchFamily="34" charset="0"/>
              </a:rPr>
              <a:t>1ZSC000717-ACX</a:t>
            </a:r>
            <a:endParaRPr lang="en-US" sz="800" dirty="0">
              <a:latin typeface="Arial" pitchFamily="34" charset="0"/>
              <a:cs typeface="Arial" pitchFamily="34" charset="0"/>
            </a:endParaRPr>
          </a:p>
        </p:txBody>
      </p:sp>
      <p:pic>
        <p:nvPicPr>
          <p:cNvPr id="15" name="Picture 14"/>
          <p:cNvPicPr>
            <a:picLocks noChangeAspect="1"/>
          </p:cNvPicPr>
          <p:nvPr/>
        </p:nvPicPr>
        <p:blipFill rotWithShape="1">
          <a:blip r:embed="rId2"/>
          <a:srcRect l="1419" t="2342" r="598" b="2720"/>
          <a:stretch/>
        </p:blipFill>
        <p:spPr>
          <a:xfrm>
            <a:off x="6253971" y="2186113"/>
            <a:ext cx="5657834" cy="2998946"/>
          </a:xfrm>
          <a:prstGeom prst="rect">
            <a:avLst/>
          </a:prstGeom>
          <a:ln>
            <a:noFill/>
          </a:ln>
          <a:effectLst/>
        </p:spPr>
      </p:pic>
      <p:sp>
        <p:nvSpPr>
          <p:cNvPr id="8" name="TextBox 7">
            <a:extLst>
              <a:ext uri="{FF2B5EF4-FFF2-40B4-BE49-F238E27FC236}">
                <a16:creationId xmlns:a16="http://schemas.microsoft.com/office/drawing/2014/main" id="{5BFB4920-A69E-4DC2-ADB6-3144CAD20535}"/>
              </a:ext>
            </a:extLst>
          </p:cNvPr>
          <p:cNvSpPr txBox="1"/>
          <p:nvPr/>
        </p:nvSpPr>
        <p:spPr bwMode="gray">
          <a:xfrm>
            <a:off x="280195" y="2195637"/>
            <a:ext cx="5725381" cy="3682610"/>
          </a:xfrm>
          <a:prstGeom prst="rect">
            <a:avLst/>
          </a:prstGeom>
          <a:noFill/>
        </p:spPr>
        <p:txBody>
          <a:bodyPr wrap="square" lIns="72000" tIns="72000" rIns="72000" bIns="72000" rtlCol="0">
            <a:noAutofit/>
          </a:bodyPr>
          <a:lstStyle/>
          <a:p>
            <a:pPr marL="285750" indent="-285750">
              <a:buFont typeface="Arial" panose="020B0604020202020204" pitchFamily="34" charset="0"/>
              <a:buChar char="•"/>
            </a:pPr>
            <a:r>
              <a:rPr lang="sv-SE" sz="1400" dirty="0"/>
              <a:t>Med ny teknik kan vi förlänga serviceintervall, öka driftsäkerheten, minska skaderisk samt fjärrövervaka vår utrustning.</a:t>
            </a:r>
          </a:p>
          <a:p>
            <a:pPr marL="285750" indent="-285750">
              <a:buFont typeface="Arial" panose="020B0604020202020204" pitchFamily="34" charset="0"/>
              <a:buChar char="•"/>
            </a:pPr>
            <a:r>
              <a:rPr lang="sv-SE" sz="1400" dirty="0"/>
              <a:t>Vad är viktigast?</a:t>
            </a:r>
          </a:p>
          <a:p>
            <a:pPr marL="285750" indent="-285750">
              <a:buFont typeface="Arial" panose="020B0604020202020204" pitchFamily="34" charset="0"/>
              <a:buChar char="•"/>
            </a:pPr>
            <a:r>
              <a:rPr lang="sv-SE" sz="1400" dirty="0"/>
              <a:t>Kan man uppgradera en 30 år “gammal” transformator?</a:t>
            </a:r>
          </a:p>
          <a:p>
            <a:pPr marL="285750" indent="-285750">
              <a:buFont typeface="Arial" panose="020B0604020202020204" pitchFamily="34" charset="0"/>
              <a:buChar char="•"/>
            </a:pPr>
            <a:r>
              <a:rPr lang="sv-SE" sz="1400" dirty="0"/>
              <a:t>Är det värt det?</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a:t>Vad är viktigast för dig och er anläggning?</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0701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dirty="0"/>
          </a:p>
        </p:txBody>
      </p:sp>
      <p:sp>
        <p:nvSpPr>
          <p:cNvPr id="3" name="Title 2"/>
          <p:cNvSpPr>
            <a:spLocks noGrp="1"/>
          </p:cNvSpPr>
          <p:nvPr>
            <p:ph type="title"/>
          </p:nvPr>
        </p:nvSpPr>
        <p:spPr/>
        <p:txBody>
          <a:bodyPr/>
          <a:lstStyle/>
          <a:p>
            <a:r>
              <a:rPr lang="en-US" dirty="0" err="1"/>
              <a:t>Lindningskopplare</a:t>
            </a:r>
            <a:r>
              <a:rPr lang="en-US" dirty="0"/>
              <a:t> och </a:t>
            </a:r>
            <a:r>
              <a:rPr lang="en-US" dirty="0" err="1"/>
              <a:t>Genomföringar</a:t>
            </a:r>
            <a:r>
              <a:rPr lang="en-US" dirty="0"/>
              <a:t> </a:t>
            </a:r>
            <a:r>
              <a:rPr lang="en-US" dirty="0" err="1"/>
              <a:t>är</a:t>
            </a:r>
            <a:r>
              <a:rPr lang="en-US" dirty="0"/>
              <a:t> </a:t>
            </a:r>
            <a:r>
              <a:rPr lang="en-US" dirty="0" err="1"/>
              <a:t>kritiska</a:t>
            </a:r>
            <a:r>
              <a:rPr lang="en-US" dirty="0"/>
              <a:t> </a:t>
            </a:r>
            <a:r>
              <a:rPr lang="en-US" dirty="0" err="1"/>
              <a:t>komponenter</a:t>
            </a:r>
            <a:endParaRPr lang="en-US" dirty="0"/>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5</a:t>
            </a:fld>
            <a:endParaRPr lang="en-US" dirty="0"/>
          </a:p>
        </p:txBody>
      </p:sp>
      <p:sp>
        <p:nvSpPr>
          <p:cNvPr id="7" name="Text Placeholder 5"/>
          <p:cNvSpPr txBox="1">
            <a:spLocks/>
          </p:cNvSpPr>
          <p:nvPr/>
        </p:nvSpPr>
        <p:spPr bwMode="gray">
          <a:xfrm>
            <a:off x="278289" y="2186113"/>
            <a:ext cx="4148961"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lvl="1"/>
            <a:r>
              <a:rPr lang="sv-SE" dirty="0"/>
              <a:t>Lindningskopplaren är den enda produkten i en transformator med rörliga delar.</a:t>
            </a:r>
          </a:p>
          <a:p>
            <a:pPr lvl="1"/>
            <a:r>
              <a:rPr lang="sv-SE" dirty="0"/>
              <a:t>Genomföringen får utstå höga påkänningar såsom vind, snö, överspänningar mm</a:t>
            </a:r>
          </a:p>
          <a:p>
            <a:pPr lvl="1"/>
            <a:r>
              <a:rPr lang="sv-SE" dirty="0"/>
              <a:t>Kostnaden för en transformatorbrand ligger ofta på ca 2-3 gånger av totala värdet för transformatorn.</a:t>
            </a:r>
          </a:p>
          <a:p>
            <a:pPr lvl="1"/>
            <a:r>
              <a:rPr lang="sv-SE" dirty="0"/>
              <a:t>De flesta transformatorhaverier sker i samband med eller efter underhåll och service.</a:t>
            </a:r>
          </a:p>
          <a:p>
            <a:r>
              <a:rPr lang="en-US" dirty="0"/>
              <a:t> </a:t>
            </a:r>
          </a:p>
          <a:p>
            <a:endParaRPr lang="en-US" b="1" dirty="0"/>
          </a:p>
          <a:p>
            <a:pPr>
              <a:spcBef>
                <a:spcPts val="600"/>
              </a:spcBef>
            </a:pPr>
            <a:endParaRPr lang="en-US" dirty="0"/>
          </a:p>
        </p:txBody>
      </p: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p>
        </p:txBody>
      </p:sp>
      <p:pic>
        <p:nvPicPr>
          <p:cNvPr id="16" name="Content Placeholder 10" descr="_MG_314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579731" y="1904296"/>
            <a:ext cx="3273533" cy="2297488"/>
          </a:xfrm>
          <a:prstGeom prst="rect">
            <a:avLst/>
          </a:prstGeom>
          <a:effectLst/>
        </p:spPr>
      </p:pic>
      <p:cxnSp>
        <p:nvCxnSpPr>
          <p:cNvPr id="14" name="Straight Connector 10"/>
          <p:cNvCxnSpPr/>
          <p:nvPr/>
        </p:nvCxnSpPr>
        <p:spPr bwMode="gray">
          <a:xfrm>
            <a:off x="280195" y="2186113"/>
            <a:ext cx="414705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 name="Straight Connector 8"/>
          <p:cNvCxnSpPr/>
          <p:nvPr/>
        </p:nvCxnSpPr>
        <p:spPr bwMode="gray">
          <a:xfrm>
            <a:off x="4576178"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pic>
        <p:nvPicPr>
          <p:cNvPr id="18" name="Picture 17">
            <a:extLst>
              <a:ext uri="{FF2B5EF4-FFF2-40B4-BE49-F238E27FC236}">
                <a16:creationId xmlns:a16="http://schemas.microsoft.com/office/drawing/2014/main" id="{88CE9FB7-B4A3-422F-BC1D-43E5EF0ACA4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l="-108" r="-555"/>
          <a:stretch/>
        </p:blipFill>
        <p:spPr>
          <a:xfrm>
            <a:off x="8579730" y="4246707"/>
            <a:ext cx="3273533" cy="1526781"/>
          </a:xfrm>
          <a:prstGeom prst="rect">
            <a:avLst/>
          </a:prstGeom>
          <a:effectLst/>
        </p:spPr>
      </p:pic>
      <p:pic>
        <p:nvPicPr>
          <p:cNvPr id="19" name="Picture 6" descr="_MG_8652_720">
            <a:extLst>
              <a:ext uri="{FF2B5EF4-FFF2-40B4-BE49-F238E27FC236}">
                <a16:creationId xmlns:a16="http://schemas.microsoft.com/office/drawing/2014/main" id="{95DB4231-A684-436D-A002-936EF7EB086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3193"/>
          <a:stretch/>
        </p:blipFill>
        <p:spPr>
          <a:xfrm>
            <a:off x="5495818" y="1904296"/>
            <a:ext cx="2934983" cy="3850346"/>
          </a:xfrm>
          <a:prstGeom prst="rect">
            <a:avLst/>
          </a:prstGeom>
          <a:effectLst/>
        </p:spPr>
      </p:pic>
    </p:spTree>
    <p:extLst>
      <p:ext uri="{BB962C8B-B14F-4D97-AF65-F5344CB8AC3E}">
        <p14:creationId xmlns:p14="http://schemas.microsoft.com/office/powerpoint/2010/main" val="351763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sv-SE" dirty="0"/>
              <a:t>Genomföringar</a:t>
            </a:r>
          </a:p>
        </p:txBody>
      </p:sp>
      <p:sp>
        <p:nvSpPr>
          <p:cNvPr id="3" name="Title 2"/>
          <p:cNvSpPr>
            <a:spLocks noGrp="1"/>
          </p:cNvSpPr>
          <p:nvPr>
            <p:ph type="title"/>
          </p:nvPr>
        </p:nvSpPr>
        <p:spPr/>
        <p:txBody>
          <a:bodyPr/>
          <a:lstStyle/>
          <a:p>
            <a:r>
              <a:rPr lang="sv-SE" dirty="0"/>
              <a:t>Är ny teknik bättre? </a:t>
            </a:r>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6</a:t>
            </a:fld>
            <a:endParaRPr lang="en-US" dirty="0"/>
          </a:p>
        </p:txBody>
      </p: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solidFill>
                <a:srgbClr val="D90000"/>
              </a:solidFill>
            </a:endParaRPr>
          </a:p>
        </p:txBody>
      </p:sp>
      <p:pic>
        <p:nvPicPr>
          <p:cNvPr id="15" name="Picture 14">
            <a:extLst>
              <a:ext uri="{FF2B5EF4-FFF2-40B4-BE49-F238E27FC236}">
                <a16:creationId xmlns:a16="http://schemas.microsoft.com/office/drawing/2014/main" id="{8DDC6D96-EBBE-4D9B-A657-3440E2124EF1}"/>
              </a:ext>
            </a:extLst>
          </p:cNvPr>
          <p:cNvPicPr>
            <a:picLocks noChangeAspect="1"/>
          </p:cNvPicPr>
          <p:nvPr/>
        </p:nvPicPr>
        <p:blipFill rotWithShape="1">
          <a:blip r:embed="rId3"/>
          <a:srcRect l="4214" t="4747" r="3959" b="3488"/>
          <a:stretch/>
        </p:blipFill>
        <p:spPr>
          <a:xfrm>
            <a:off x="7503373" y="3429000"/>
            <a:ext cx="4310335" cy="2423395"/>
          </a:xfrm>
          <a:prstGeom prst="rect">
            <a:avLst/>
          </a:prstGeom>
          <a:effectLst/>
        </p:spPr>
      </p:pic>
      <p:pic>
        <p:nvPicPr>
          <p:cNvPr id="17" name="Content Placeholder 10" descr="ny GOE level 2.tif">
            <a:extLst>
              <a:ext uri="{FF2B5EF4-FFF2-40B4-BE49-F238E27FC236}">
                <a16:creationId xmlns:a16="http://schemas.microsoft.com/office/drawing/2014/main" id="{72B18519-3C0C-4E21-BD61-CB4466DD4F6D}"/>
              </a:ext>
            </a:extLst>
          </p:cNvPr>
          <p:cNvPicPr>
            <a:picLocks noGrp="1" noChangeAspect="1"/>
          </p:cNvPicPr>
          <p:nvPr/>
        </p:nvPicPr>
        <p:blipFill rotWithShape="1">
          <a:blip r:embed="rId4" cstate="screen">
            <a:extLst>
              <a:ext uri="{BEBA8EAE-BF5A-486C-A8C5-ECC9F3942E4B}">
                <a14:imgProps xmlns:a14="http://schemas.microsoft.com/office/drawing/2010/main">
                  <a14:imgLayer r:embed="rId5">
                    <a14:imgEffect>
                      <a14:backgroundRemoval t="2020" b="77561" l="13333" r="90303"/>
                    </a14:imgEffect>
                    <a14:imgEffect>
                      <a14:saturation sat="66000"/>
                    </a14:imgEffect>
                  </a14:imgLayer>
                </a14:imgProps>
              </a:ext>
              <a:ext uri="{28A0092B-C50C-407E-A947-70E740481C1C}">
                <a14:useLocalDpi xmlns:a14="http://schemas.microsoft.com/office/drawing/2010/main"/>
              </a:ext>
            </a:extLst>
          </a:blip>
          <a:srcRect l="3815" t="1226" b="35149"/>
          <a:stretch/>
        </p:blipFill>
        <p:spPr>
          <a:xfrm rot="3569284">
            <a:off x="8955885" y="133034"/>
            <a:ext cx="1486217" cy="4125207"/>
          </a:xfrm>
          <a:prstGeom prst="rect">
            <a:avLst/>
          </a:prstGeom>
        </p:spPr>
      </p:pic>
      <p:pic>
        <p:nvPicPr>
          <p:cNvPr id="20" name="Picture 28">
            <a:extLst>
              <a:ext uri="{FF2B5EF4-FFF2-40B4-BE49-F238E27FC236}">
                <a16:creationId xmlns:a16="http://schemas.microsoft.com/office/drawing/2014/main" id="{D37AA057-F3FC-4FFA-8E3F-4064ED47D18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217799" y="1811767"/>
            <a:ext cx="6175375" cy="2184400"/>
          </a:xfrm>
          <a:prstGeom prst="rect">
            <a:avLst/>
          </a:prstGeom>
          <a:effectLst>
            <a:softEdge rad="31750"/>
          </a:effectLst>
        </p:spPr>
      </p:pic>
    </p:spTree>
    <p:extLst>
      <p:ext uri="{BB962C8B-B14F-4D97-AF65-F5344CB8AC3E}">
        <p14:creationId xmlns:p14="http://schemas.microsoft.com/office/powerpoint/2010/main" val="39604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sv-SE" dirty="0">
                <a:solidFill>
                  <a:schemeClr val="accent1"/>
                </a:solidFill>
              </a:rPr>
              <a:t>Fördelar</a:t>
            </a:r>
            <a:endParaRPr lang="sv-SE" dirty="0"/>
          </a:p>
        </p:txBody>
      </p:sp>
      <p:sp>
        <p:nvSpPr>
          <p:cNvPr id="3" name="Title 2"/>
          <p:cNvSpPr>
            <a:spLocks noGrp="1"/>
          </p:cNvSpPr>
          <p:nvPr>
            <p:ph type="title"/>
          </p:nvPr>
        </p:nvSpPr>
        <p:spPr/>
        <p:txBody>
          <a:bodyPr/>
          <a:lstStyle/>
          <a:p>
            <a:r>
              <a:rPr lang="sv-SE" dirty="0"/>
              <a:t>Torra genomföringar RIP </a:t>
            </a:r>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7</a:t>
            </a:fld>
            <a:endParaRPr lang="en-US" dirty="0"/>
          </a:p>
        </p:txBody>
      </p:sp>
      <p:sp>
        <p:nvSpPr>
          <p:cNvPr id="7" name="Text Placeholder 5"/>
          <p:cNvSpPr txBox="1">
            <a:spLocks/>
          </p:cNvSpPr>
          <p:nvPr/>
        </p:nvSpPr>
        <p:spPr bwMode="gray">
          <a:xfrm>
            <a:off x="278288" y="2186113"/>
            <a:ext cx="5661610"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lvl="1">
              <a:spcBef>
                <a:spcPts val="600"/>
              </a:spcBef>
            </a:pPr>
            <a:r>
              <a:rPr lang="sv-SE" dirty="0"/>
              <a:t>Minskad brandrisk</a:t>
            </a:r>
          </a:p>
          <a:p>
            <a:pPr lvl="1">
              <a:spcBef>
                <a:spcPts val="600"/>
              </a:spcBef>
            </a:pPr>
            <a:r>
              <a:rPr lang="sv-SE" dirty="0"/>
              <a:t>Mekaniskt stark</a:t>
            </a:r>
          </a:p>
          <a:p>
            <a:pPr lvl="1">
              <a:spcBef>
                <a:spcPts val="600"/>
              </a:spcBef>
            </a:pPr>
            <a:r>
              <a:rPr lang="sv-SE" dirty="0"/>
              <a:t>Oljeläckage eliminerad</a:t>
            </a:r>
          </a:p>
          <a:p>
            <a:pPr lvl="1">
              <a:spcBef>
                <a:spcPts val="600"/>
              </a:spcBef>
            </a:pPr>
            <a:r>
              <a:rPr lang="sv-SE" dirty="0"/>
              <a:t>Tätar transformator samt förkortar utbytestiden vid tex. ett transformatorhaveri</a:t>
            </a:r>
          </a:p>
          <a:p>
            <a:pPr lvl="1">
              <a:spcBef>
                <a:spcPts val="600"/>
              </a:spcBef>
            </a:pPr>
            <a:r>
              <a:rPr lang="sv-SE" dirty="0"/>
              <a:t>Väger ca 50% mindre än en oljeimpregnerad genomföring</a:t>
            </a:r>
          </a:p>
          <a:p>
            <a:pPr lvl="1">
              <a:spcBef>
                <a:spcPts val="600"/>
              </a:spcBef>
            </a:pPr>
            <a:r>
              <a:rPr lang="sv-SE" dirty="0"/>
              <a:t>Kan transporteras och förvaras ståendes eller liggandes</a:t>
            </a:r>
          </a:p>
          <a:p>
            <a:pPr lvl="1">
              <a:spcBef>
                <a:spcPts val="600"/>
              </a:spcBef>
            </a:pPr>
            <a:r>
              <a:rPr lang="sv-SE" dirty="0"/>
              <a:t>Kan </a:t>
            </a:r>
            <a:r>
              <a:rPr lang="sv-SE" dirty="0" err="1"/>
              <a:t>spänningsättas</a:t>
            </a:r>
            <a:r>
              <a:rPr lang="sv-SE" dirty="0"/>
              <a:t> direkt efter ett utbyte</a:t>
            </a:r>
          </a:p>
          <a:p>
            <a:pPr lvl="1">
              <a:spcBef>
                <a:spcPts val="600"/>
              </a:spcBef>
            </a:pPr>
            <a:r>
              <a:rPr lang="sv-SE" dirty="0"/>
              <a:t>Alla </a:t>
            </a:r>
            <a:r>
              <a:rPr lang="sv-SE" dirty="0" err="1"/>
              <a:t>ABB´s</a:t>
            </a:r>
            <a:r>
              <a:rPr lang="sv-SE" dirty="0"/>
              <a:t> torra genomföringar är helt torra</a:t>
            </a:r>
          </a:p>
          <a:p>
            <a:pPr lvl="1">
              <a:spcBef>
                <a:spcPts val="600"/>
              </a:spcBef>
            </a:pPr>
            <a:r>
              <a:rPr lang="sv-SE" dirty="0"/>
              <a:t>Silikonet har hydrofobiska egenskaper</a:t>
            </a:r>
          </a:p>
          <a:p>
            <a:pPr lvl="1">
              <a:spcBef>
                <a:spcPts val="600"/>
              </a:spcBef>
            </a:pPr>
            <a:r>
              <a:rPr lang="sv-SE" dirty="0"/>
              <a:t>Silikonisolat har utmärkta egenskaper i krävande miljöer</a:t>
            </a:r>
          </a:p>
        </p:txBody>
      </p:sp>
      <p:cxnSp>
        <p:nvCxnSpPr>
          <p:cNvPr id="11"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600"/>
              </a:spcBef>
            </a:pPr>
            <a:endParaRPr lang="en-US" dirty="0"/>
          </a:p>
        </p:txBody>
      </p:sp>
      <p:pic>
        <p:nvPicPr>
          <p:cNvPr id="18" name="Picture 17"/>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108" r="-555"/>
          <a:stretch/>
        </p:blipFill>
        <p:spPr>
          <a:xfrm>
            <a:off x="6240252" y="1815245"/>
            <a:ext cx="3955097" cy="1904347"/>
          </a:xfrm>
          <a:prstGeom prst="rect">
            <a:avLst/>
          </a:prstGeom>
          <a:effectLst/>
        </p:spPr>
      </p:pic>
      <p:pic>
        <p:nvPicPr>
          <p:cNvPr id="19" name="Picture 18"/>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523" t="1705" r="-169"/>
          <a:stretch/>
        </p:blipFill>
        <p:spPr>
          <a:xfrm>
            <a:off x="6222496" y="3839863"/>
            <a:ext cx="3972852" cy="2072251"/>
          </a:xfrm>
          <a:prstGeom prst="rect">
            <a:avLst/>
          </a:prstGeom>
          <a:effectLst/>
        </p:spPr>
      </p:pic>
      <p:pic>
        <p:nvPicPr>
          <p:cNvPr id="15" name="Picture 5" descr="Droppbild">
            <a:extLst>
              <a:ext uri="{FF2B5EF4-FFF2-40B4-BE49-F238E27FC236}">
                <a16:creationId xmlns:a16="http://schemas.microsoft.com/office/drawing/2014/main" id="{F6697DEC-760A-4B79-8EAA-28CF012CD90A}"/>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a:stretch/>
        </p:blipFill>
        <p:spPr>
          <a:xfrm>
            <a:off x="10300854" y="1792781"/>
            <a:ext cx="1852401" cy="4094163"/>
          </a:xfrm>
          <a:prstGeom prst="rect">
            <a:avLst/>
          </a:prstGeom>
          <a:effectLst/>
        </p:spPr>
      </p:pic>
    </p:spTree>
    <p:extLst>
      <p:ext uri="{BB962C8B-B14F-4D97-AF65-F5344CB8AC3E}">
        <p14:creationId xmlns:p14="http://schemas.microsoft.com/office/powerpoint/2010/main" val="207307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sv-SE" dirty="0"/>
              <a:t>Lindningskopplare </a:t>
            </a:r>
          </a:p>
        </p:txBody>
      </p:sp>
      <p:sp>
        <p:nvSpPr>
          <p:cNvPr id="3" name="Title 2"/>
          <p:cNvSpPr>
            <a:spLocks noGrp="1"/>
          </p:cNvSpPr>
          <p:nvPr>
            <p:ph type="title"/>
          </p:nvPr>
        </p:nvSpPr>
        <p:spPr/>
        <p:txBody>
          <a:bodyPr/>
          <a:lstStyle/>
          <a:p>
            <a:r>
              <a:rPr lang="sv-SE" dirty="0"/>
              <a:t>Är ny teknik bättre?</a:t>
            </a:r>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8</a:t>
            </a:fld>
            <a:endParaRPr lang="en-US" dirty="0"/>
          </a:p>
        </p:txBody>
      </p: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solidFill>
                <a:srgbClr val="D90000"/>
              </a:solidFill>
            </a:endParaRPr>
          </a:p>
        </p:txBody>
      </p:sp>
      <p:pic>
        <p:nvPicPr>
          <p:cNvPr id="12" name="Content Placeholder 9" descr="Kontakter_vs_3.jpg">
            <a:extLst>
              <a:ext uri="{FF2B5EF4-FFF2-40B4-BE49-F238E27FC236}">
                <a16:creationId xmlns:a16="http://schemas.microsoft.com/office/drawing/2014/main" id="{0F5135D2-9657-444F-96F4-7338F3189E0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95484" y="1767987"/>
            <a:ext cx="9995274" cy="3603422"/>
          </a:xfrm>
          <a:prstGeom prst="rect">
            <a:avLst/>
          </a:prstGeom>
          <a:effectLst/>
        </p:spPr>
      </p:pic>
    </p:spTree>
    <p:extLst>
      <p:ext uri="{BB962C8B-B14F-4D97-AF65-F5344CB8AC3E}">
        <p14:creationId xmlns:p14="http://schemas.microsoft.com/office/powerpoint/2010/main" val="260665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sv-SE" dirty="0">
                <a:solidFill>
                  <a:schemeClr val="accent1"/>
                </a:solidFill>
              </a:rPr>
              <a:t>Fördelar</a:t>
            </a:r>
            <a:endParaRPr lang="sv-SE" dirty="0"/>
          </a:p>
        </p:txBody>
      </p:sp>
      <p:sp>
        <p:nvSpPr>
          <p:cNvPr id="3" name="Title 2"/>
          <p:cNvSpPr>
            <a:spLocks noGrp="1"/>
          </p:cNvSpPr>
          <p:nvPr>
            <p:ph type="title"/>
          </p:nvPr>
        </p:nvSpPr>
        <p:spPr/>
        <p:txBody>
          <a:bodyPr/>
          <a:lstStyle/>
          <a:p>
            <a:r>
              <a:rPr lang="sv-SE" dirty="0" err="1"/>
              <a:t>Vakumbrytarteknik</a:t>
            </a:r>
            <a:r>
              <a:rPr lang="sv-SE" dirty="0"/>
              <a:t> i lindningskopplare</a:t>
            </a:r>
          </a:p>
        </p:txBody>
      </p:sp>
      <p:sp>
        <p:nvSpPr>
          <p:cNvPr id="4" name="Date Placeholder 3"/>
          <p:cNvSpPr>
            <a:spLocks noGrp="1"/>
          </p:cNvSpPr>
          <p:nvPr>
            <p:ph type="dt" sz="half" idx="14"/>
          </p:nvPr>
        </p:nvSpPr>
        <p:spPr/>
        <p:txBody>
          <a:bodyPr/>
          <a:lstStyle/>
          <a:p>
            <a:fld id="{604723B6-2C37-4C03-92C2-AA6C4A469955}" type="datetime4">
              <a:rPr lang="en-US" smtClean="0"/>
              <a:t>May 6, 2019</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9</a:t>
            </a:fld>
            <a:endParaRPr lang="en-US" dirty="0"/>
          </a:p>
        </p:txBody>
      </p:sp>
      <p:sp>
        <p:nvSpPr>
          <p:cNvPr id="7" name="Text Placeholder 5"/>
          <p:cNvSpPr txBox="1">
            <a:spLocks/>
          </p:cNvSpPr>
          <p:nvPr/>
        </p:nvSpPr>
        <p:spPr bwMode="gray">
          <a:xfrm>
            <a:off x="278288" y="2255003"/>
            <a:ext cx="5107540" cy="3657109"/>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lvl="1">
              <a:spcBef>
                <a:spcPts val="600"/>
              </a:spcBef>
            </a:pPr>
            <a:r>
              <a:rPr lang="sv-SE" dirty="0"/>
              <a:t>Längre underhållsintervall och lägre livscykelkostnader</a:t>
            </a:r>
          </a:p>
          <a:p>
            <a:pPr lvl="1">
              <a:spcBef>
                <a:spcPts val="600"/>
              </a:spcBef>
            </a:pPr>
            <a:r>
              <a:rPr lang="sv-SE" dirty="0"/>
              <a:t>Inget tidsbaserat underhåll</a:t>
            </a:r>
          </a:p>
          <a:p>
            <a:pPr lvl="1">
              <a:spcBef>
                <a:spcPts val="600"/>
              </a:spcBef>
            </a:pPr>
            <a:r>
              <a:rPr lang="sv-SE" dirty="0"/>
              <a:t>Radikal minskning av kontaktslitaget</a:t>
            </a:r>
          </a:p>
          <a:p>
            <a:pPr lvl="1">
              <a:spcBef>
                <a:spcPts val="600"/>
              </a:spcBef>
            </a:pPr>
            <a:r>
              <a:rPr lang="sv-SE" dirty="0"/>
              <a:t>Minskat stillestånd och renare underhållsmiljö</a:t>
            </a:r>
          </a:p>
          <a:p>
            <a:pPr lvl="1">
              <a:spcBef>
                <a:spcPts val="600"/>
              </a:spcBef>
            </a:pPr>
            <a:r>
              <a:rPr lang="sv-SE" dirty="0"/>
              <a:t>Kvalificerad för användning med biologiskt nedbrytbara vätskor (VUCG)</a:t>
            </a:r>
          </a:p>
          <a:p>
            <a:pPr lvl="1">
              <a:spcBef>
                <a:spcPts val="600"/>
              </a:spcBef>
            </a:pPr>
            <a:r>
              <a:rPr lang="sv-SE" dirty="0"/>
              <a:t>Betydande förbättrad brytkapacitet i krävande applikationer till exempel i HVDC applikationer</a:t>
            </a:r>
          </a:p>
          <a:p>
            <a:pPr lvl="1">
              <a:spcBef>
                <a:spcPts val="600"/>
              </a:spcBef>
            </a:pPr>
            <a:r>
              <a:rPr lang="sv-SE" dirty="0"/>
              <a:t>Minskad känslighet för fukt i lastkopplaroljan.</a:t>
            </a:r>
            <a:br>
              <a:rPr lang="sv-SE" dirty="0"/>
            </a:br>
            <a:br>
              <a:rPr lang="sv-SE" dirty="0"/>
            </a:br>
            <a:br>
              <a:rPr lang="sv-SE" dirty="0"/>
            </a:br>
            <a:br>
              <a:rPr lang="sv-SE" dirty="0"/>
            </a:br>
            <a:br>
              <a:rPr lang="sv-SE" dirty="0"/>
            </a:br>
            <a:br>
              <a:rPr lang="sv-SE" dirty="0"/>
            </a:br>
            <a:br>
              <a:rPr lang="sv-SE" dirty="0"/>
            </a:br>
            <a:endParaRPr lang="en-US" dirty="0"/>
          </a:p>
          <a:p>
            <a:pPr lvl="1">
              <a:spcBef>
                <a:spcPts val="600"/>
              </a:spcBef>
            </a:pPr>
            <a:endParaRPr lang="en-US" dirty="0"/>
          </a:p>
          <a:p>
            <a:pPr marL="180000" lvl="2" indent="0">
              <a:spcBef>
                <a:spcPts val="600"/>
              </a:spcBef>
              <a:buNone/>
            </a:pPr>
            <a:endParaRPr lang="en-US" dirty="0"/>
          </a:p>
        </p:txBody>
      </p:sp>
      <p:cxnSp>
        <p:nvCxnSpPr>
          <p:cNvPr id="11"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endParaRPr lang="en-US" dirty="0"/>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t="22724" b="7607"/>
          <a:stretch/>
        </p:blipFill>
        <p:spPr>
          <a:xfrm>
            <a:off x="7083337" y="1796251"/>
            <a:ext cx="4035454" cy="4115862"/>
          </a:xfrm>
          <a:prstGeom prst="rect">
            <a:avLst/>
          </a:prstGeom>
          <a:ln>
            <a:noFill/>
          </a:ln>
          <a:effectLst/>
        </p:spPr>
      </p:pic>
    </p:spTree>
    <p:extLst>
      <p:ext uri="{BB962C8B-B14F-4D97-AF65-F5344CB8AC3E}">
        <p14:creationId xmlns:p14="http://schemas.microsoft.com/office/powerpoint/2010/main" val="328868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ABB PowerPoint Template 16by9</Template>
  <TotalTime>3314</TotalTime>
  <Words>1430</Words>
  <Application>Microsoft Office PowerPoint</Application>
  <PresentationFormat>Widescreen</PresentationFormat>
  <Paragraphs>153</Paragraphs>
  <Slides>14</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ABBvoice</vt:lpstr>
      <vt:lpstr>ABBvoiceOffice</vt:lpstr>
      <vt:lpstr>Arial</vt:lpstr>
      <vt:lpstr>Arial Unicode MS</vt:lpstr>
      <vt:lpstr>Lucida Grande</vt:lpstr>
      <vt:lpstr>Symbol</vt:lpstr>
      <vt:lpstr>ABB Master</vt:lpstr>
      <vt:lpstr>Optimering av underhåll och förnyelse av elnätet och nätreglering</vt:lpstr>
      <vt:lpstr>ELFACK</vt:lpstr>
      <vt:lpstr>ABB</vt:lpstr>
      <vt:lpstr>Kraven från marknad och kunder förändras</vt:lpstr>
      <vt:lpstr>Lindningskopplare och Genomföringar är kritiska komponenter</vt:lpstr>
      <vt:lpstr>Är ny teknik bättre? </vt:lpstr>
      <vt:lpstr>Torra genomföringar RIP </vt:lpstr>
      <vt:lpstr>Är ny teknik bättre?</vt:lpstr>
      <vt:lpstr>Vakumbrytarteknik i lindningskopplare</vt:lpstr>
      <vt:lpstr>Uppgradering från konventionell brytteknik till vakumteknik</vt:lpstr>
      <vt:lpstr>Uppgradering av oljeimpregnerade genomföringar till torra genomföringar</vt:lpstr>
      <vt:lpstr>Övriga säkerhets- och övervakningsprodukter</vt:lpstr>
      <vt:lpstr>ABB Transformatorkomponenter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Optimering av underhåll och förnyelse av elnätet och nätreglering</dc:title>
  <dc:creator>Magnus E. Karlsson</dc:creator>
  <cp:lastModifiedBy>Magnus E. Karlsson</cp:lastModifiedBy>
  <cp:revision>32</cp:revision>
  <dcterms:created xsi:type="dcterms:W3CDTF">2019-01-28T08:43:59Z</dcterms:created>
  <dcterms:modified xsi:type="dcterms:W3CDTF">2019-05-06T14:02:25Z</dcterms:modified>
</cp:coreProperties>
</file>